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2" r:id="rId1"/>
    <p:sldMasterId id="2147483781" r:id="rId2"/>
    <p:sldMasterId id="2147483798" r:id="rId3"/>
    <p:sldMasterId id="2147483803" r:id="rId4"/>
    <p:sldMasterId id="2147483812" r:id="rId5"/>
  </p:sldMasterIdLst>
  <p:notesMasterIdLst>
    <p:notesMasterId r:id="rId27"/>
  </p:notesMasterIdLst>
  <p:handoutMasterIdLst>
    <p:handoutMasterId r:id="rId28"/>
  </p:handoutMasterIdLst>
  <p:sldIdLst>
    <p:sldId id="363" r:id="rId6"/>
    <p:sldId id="403" r:id="rId7"/>
    <p:sldId id="348" r:id="rId8"/>
    <p:sldId id="394" r:id="rId9"/>
    <p:sldId id="342" r:id="rId10"/>
    <p:sldId id="366" r:id="rId11"/>
    <p:sldId id="402" r:id="rId12"/>
    <p:sldId id="367" r:id="rId13"/>
    <p:sldId id="406" r:id="rId14"/>
    <p:sldId id="404" r:id="rId15"/>
    <p:sldId id="405" r:id="rId16"/>
    <p:sldId id="396" r:id="rId17"/>
    <p:sldId id="401" r:id="rId18"/>
    <p:sldId id="391" r:id="rId19"/>
    <p:sldId id="398" r:id="rId20"/>
    <p:sldId id="369" r:id="rId21"/>
    <p:sldId id="397" r:id="rId22"/>
    <p:sldId id="370" r:id="rId23"/>
    <p:sldId id="365" r:id="rId24"/>
    <p:sldId id="349" r:id="rId25"/>
    <p:sldId id="395" r:id="rId2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204" userDrawn="1">
          <p15:clr>
            <a:srgbClr val="A4A3A4"/>
          </p15:clr>
        </p15:guide>
        <p15:guide id="3" orient="horz" pos="2890" userDrawn="1">
          <p15:clr>
            <a:srgbClr val="A4A3A4"/>
          </p15:clr>
        </p15:guide>
        <p15:guide id="4" pos="5602" userDrawn="1">
          <p15:clr>
            <a:srgbClr val="A4A3A4"/>
          </p15:clr>
        </p15:guide>
        <p15:guide id="5" pos="295" userDrawn="1">
          <p15:clr>
            <a:srgbClr val="A4A3A4"/>
          </p15:clr>
        </p15:guide>
        <p15:guide id="6" orient="horz" pos="1439" userDrawn="1">
          <p15:clr>
            <a:srgbClr val="A4A3A4"/>
          </p15:clr>
        </p15:guide>
        <p15:guide id="7" pos="2200" userDrawn="1">
          <p15:clr>
            <a:srgbClr val="A4A3A4"/>
          </p15:clr>
        </p15:guide>
        <p15:guide id="8" pos="793" userDrawn="1">
          <p15:clr>
            <a:srgbClr val="A4A3A4"/>
          </p15:clr>
        </p15:guide>
        <p15:guide id="9" orient="horz" pos="2845" userDrawn="1">
          <p15:clr>
            <a:srgbClr val="A4A3A4"/>
          </p15:clr>
        </p15:guide>
        <p15:guide id="10" pos="49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4" clrIdx="0"/>
  <p:cmAuthor id="1" name="Евграфова Дина Юрьевна" initials="ЕДЮ" lastIdx="5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65F"/>
    <a:srgbClr val="E74825"/>
    <a:srgbClr val="561C0E"/>
    <a:srgbClr val="D7B79A"/>
    <a:srgbClr val="F7F7F7"/>
    <a:srgbClr val="EDEDED"/>
    <a:srgbClr val="E2C29E"/>
    <a:srgbClr val="F8F0E8"/>
    <a:srgbClr val="DFC09C"/>
    <a:srgbClr val="F9F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0" autoAdjust="0"/>
    <p:restoredTop sz="97459" autoAdjust="0"/>
  </p:normalViewPr>
  <p:slideViewPr>
    <p:cSldViewPr>
      <p:cViewPr varScale="1">
        <p:scale>
          <a:sx n="120" d="100"/>
          <a:sy n="120" d="100"/>
        </p:scale>
        <p:origin x="-402" y="-90"/>
      </p:cViewPr>
      <p:guideLst>
        <p:guide orient="horz" pos="2890"/>
        <p:guide orient="horz" pos="1439"/>
        <p:guide orient="horz" pos="2845"/>
        <p:guide pos="204"/>
        <p:guide pos="5602"/>
        <p:guide pos="295"/>
        <p:guide pos="2200"/>
        <p:guide pos="793"/>
        <p:guide pos="496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5178" y="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183" y="3"/>
            <a:ext cx="2945875" cy="496253"/>
          </a:xfrm>
          <a:prstGeom prst="rect">
            <a:avLst/>
          </a:prstGeom>
        </p:spPr>
        <p:txBody>
          <a:bodyPr vert="horz" lIns="92418" tIns="46209" rIns="92418" bIns="46209" rtlCol="0"/>
          <a:lstStyle>
            <a:lvl1pPr algn="r">
              <a:defRPr sz="1200"/>
            </a:lvl1pPr>
          </a:lstStyle>
          <a:p>
            <a:fld id="{B3E2679E-81A3-44E0-AE72-E5172E7C27FC}" type="datetime1">
              <a:rPr lang="ru-RU" smtClean="0"/>
              <a:t>15.03.2021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5" cy="496252"/>
          </a:xfrm>
          <a:prstGeom prst="rect">
            <a:avLst/>
          </a:prstGeom>
        </p:spPr>
        <p:txBody>
          <a:bodyPr vert="horz" lIns="92418" tIns="46209" rIns="92418" bIns="462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3E80-0F68-4C7E-8409-5EB923E0C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0415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375" y="7"/>
            <a:ext cx="2945712" cy="496728"/>
          </a:xfrm>
          <a:prstGeom prst="rect">
            <a:avLst/>
          </a:prstGeom>
        </p:spPr>
        <p:txBody>
          <a:bodyPr vert="horz" lIns="93417" tIns="46708" rIns="93417" bIns="46708" rtlCol="0"/>
          <a:lstStyle>
            <a:lvl1pPr algn="r">
              <a:defRPr sz="1200"/>
            </a:lvl1pPr>
          </a:lstStyle>
          <a:p>
            <a:fld id="{9CCDA67B-5FB8-4C8F-BC60-3F426EF4DB54}" type="datetime1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17" tIns="46708" rIns="93417" bIns="46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</p:spPr>
        <p:txBody>
          <a:bodyPr vert="horz" lIns="93417" tIns="46708" rIns="93417" bIns="46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</p:spPr>
        <p:txBody>
          <a:bodyPr vert="horz" lIns="93417" tIns="46708" rIns="93417" bIns="46708" rtlCol="0" anchor="b"/>
          <a:lstStyle>
            <a:lvl1pPr algn="r">
              <a:defRPr sz="1200"/>
            </a:lvl1pPr>
          </a:lstStyle>
          <a:p>
            <a:fld id="{E0934CD9-B878-42BB-AC31-D37671B7C7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932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A1411EC-84BC-4F4A-A5DE-CF3E78361177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0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411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FE3FFB-D288-47EE-B2D7-AB25D250D4DE}" type="datetime1">
              <a:rPr lang="ru-RU" smtClean="0"/>
              <a:t>15.03.2021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151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726DBB-15CC-4949-811C-CE5D38313819}" type="datetime1">
              <a:rPr lang="ru-RU" smtClean="0"/>
              <a:t>15.03.2021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4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7168B-89A2-4C93-829E-1D84B59B030C}" type="datetime1">
              <a:rPr lang="ru-RU" smtClean="0"/>
              <a:t>15.03.2021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34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806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cap="none" dirty="0">
                <a:solidFill>
                  <a:schemeClr val="tx2"/>
                </a:solidFill>
              </a:rPr>
              <a:t>Комната матери и ребенка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2FE9263F-3AE4-4D28-9884-AD0D0A919334}" type="datetime1">
              <a:rPr lang="ru-RU" smtClean="0"/>
              <a:t>15.03.2021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15.03.2021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69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8B88C41-4BA7-4937-9225-B812723E23E4}" type="datetime1">
              <a:rPr lang="ru-RU" smtClean="0"/>
              <a:t>15.03.2021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62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t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D383032-98C8-4F02-8870-F2FC7770C612}" type="datetime1">
              <a:rPr lang="ru-RU" smtClean="0"/>
              <a:t>15.03.2021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652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FF76AB6-B632-467D-BFCB-2C852AABC6B9}" type="datetime1">
              <a:rPr lang="ru-RU" smtClean="0"/>
              <a:t>15.03.2021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287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CCDA67B-5FB8-4C8F-BC60-3F426EF4DB54}" type="datetime1">
              <a:rPr lang="ru-RU" smtClean="0"/>
              <a:t>15.03.2021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934CD9-B878-42BB-AC31-D37671B7C7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7848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285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911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8312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784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4" hasCustomPrompt="1"/>
          </p:nvPr>
        </p:nvSpPr>
        <p:spPr>
          <a:xfrm>
            <a:off x="648001" y="1352480"/>
            <a:ext cx="784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24071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екст + пикто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5220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8379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Подзаголовок, текст +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2"/>
          <p:cNvSpPr>
            <a:spLocks noGrp="1"/>
          </p:cNvSpPr>
          <p:nvPr>
            <p:ph idx="18"/>
          </p:nvPr>
        </p:nvSpPr>
        <p:spPr>
          <a:xfrm>
            <a:off x="648000" y="1689553"/>
            <a:ext cx="5220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352481"/>
            <a:ext cx="5220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80286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37239" y="4561752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4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3"/>
          </p:nvPr>
        </p:nvSpPr>
        <p:spPr>
          <a:xfrm>
            <a:off x="4644000" y="1458001"/>
            <a:ext cx="38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0"/>
            <a:ext cx="3852000" cy="27577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7827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19440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87965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51639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Шмуц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40200"/>
            <a:ext cx="5220000" cy="1130805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49052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одзаголовок, текст, графи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48002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14" name="Содержимое 2"/>
          <p:cNvSpPr>
            <a:spLocks noGrp="1"/>
          </p:cNvSpPr>
          <p:nvPr>
            <p:ph idx="16"/>
          </p:nvPr>
        </p:nvSpPr>
        <p:spPr>
          <a:xfrm>
            <a:off x="4644001" y="1689553"/>
            <a:ext cx="38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4644003" y="1352480"/>
            <a:ext cx="3851999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4128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итульный, заключительный лист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778810" y="3152277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8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 hasCustomPrompt="1"/>
          </p:nvPr>
        </p:nvSpPr>
        <p:spPr>
          <a:xfrm>
            <a:off x="648000" y="1352480"/>
            <a:ext cx="4572000" cy="28632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Изображение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/>
          </p:nvPr>
        </p:nvSpPr>
        <p:spPr>
          <a:xfrm>
            <a:off x="5868000" y="1689553"/>
            <a:ext cx="2628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5868000" y="1352481"/>
            <a:ext cx="2628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6510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648000" y="1458001"/>
            <a:ext cx="6552000" cy="275777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81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дзаголовок, текст, графика, малые пик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</p:spPr>
        <p:txBody>
          <a:bodyPr/>
          <a:lstStyle/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  <p:sp>
        <p:nvSpPr>
          <p:cNvPr id="7" name="Содержимое 2"/>
          <p:cNvSpPr>
            <a:spLocks noGrp="1"/>
          </p:cNvSpPr>
          <p:nvPr>
            <p:ph idx="16"/>
          </p:nvPr>
        </p:nvSpPr>
        <p:spPr>
          <a:xfrm>
            <a:off x="648000" y="1689553"/>
            <a:ext cx="6552000" cy="2526218"/>
          </a:xfrm>
        </p:spPr>
        <p:txBody>
          <a:bodyPr tIns="36000"/>
          <a:lstStyle>
            <a:lvl1pPr marL="0" indent="0">
              <a:buNone/>
              <a:defRPr b="0" i="0" cap="none">
                <a:solidFill>
                  <a:srgbClr val="000000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7" hasCustomPrompt="1"/>
          </p:nvPr>
        </p:nvSpPr>
        <p:spPr>
          <a:xfrm>
            <a:off x="648000" y="1352481"/>
            <a:ext cx="6552000" cy="337073"/>
          </a:xfrm>
        </p:spPr>
        <p:txBody>
          <a:bodyPr tIns="0" anchor="b"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9409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549192" y="3999550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54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Титульный, 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азвание 1"/>
          <p:cNvSpPr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648000" y="3039132"/>
            <a:ext cx="5220000" cy="1041911"/>
          </a:xfrm>
        </p:spPr>
        <p:txBody>
          <a:bodyPr tIns="0" anchor="t" anchorCtr="0">
            <a:normAutofit/>
          </a:bodyPr>
          <a:lstStyle>
            <a:lvl1pPr marL="0" indent="0">
              <a:buNone/>
              <a:defRPr sz="1600" b="0" i="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подзаголовка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18057" y="315339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40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1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821" r:id="rId9"/>
    <p:sldLayoutId id="2147483823" r:id="rId10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2383044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5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8000" y="4382991"/>
            <a:ext cx="6480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 cap="none">
                <a:solidFill>
                  <a:srgbClr val="000000"/>
                </a:solidFill>
              </a:defRPr>
            </a:lvl1pPr>
          </a:lstStyle>
          <a:p>
            <a:fld id="{90A8CD38-519D-BA4E-A1CD-80F900F18B87}" type="slidenum">
              <a:rPr lang="en-US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55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</p:spPr>
        <p:txBody>
          <a:bodyPr vert="horz" lIns="0" tIns="93600" rIns="0" bIns="0" rtlCol="0">
            <a:normAutofit/>
          </a:bodyPr>
          <a:lstStyle/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sp>
        <p:nvSpPr>
          <p:cNvPr id="11" name="Дата 3"/>
          <p:cNvSpPr>
            <a:spLocks noGrp="1"/>
          </p:cNvSpPr>
          <p:nvPr>
            <p:ph type="dt" sz="half" idx="2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 b="0" i="1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31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i="0" kern="1200" cap="all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b="1" i="0" kern="1200" cap="all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1" i="0" kern="1200" cap="all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8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iff"/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5.jpe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6.jpe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Relationship Id="rId1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5.pn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tif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emf"/><Relationship Id="rId4" Type="http://schemas.openxmlformats.org/officeDocument/2006/relationships/image" Target="../media/image95.png"/><Relationship Id="rId9" Type="http://schemas.openxmlformats.org/officeDocument/2006/relationships/image" Target="../media/image1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3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tiff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14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.png"/><Relationship Id="rId18" Type="http://schemas.openxmlformats.org/officeDocument/2006/relationships/image" Target="../media/image54.png"/><Relationship Id="rId3" Type="http://schemas.openxmlformats.org/officeDocument/2006/relationships/image" Target="../media/image40.png"/><Relationship Id="rId21" Type="http://schemas.openxmlformats.org/officeDocument/2006/relationships/image" Target="../media/image57.png"/><Relationship Id="rId7" Type="http://schemas.openxmlformats.org/officeDocument/2006/relationships/image" Target="../media/image44.png"/><Relationship Id="rId12" Type="http://schemas.openxmlformats.org/officeDocument/2006/relationships/image" Target="../media/image49.emf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emf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539552" y="3507854"/>
            <a:ext cx="6984776" cy="1200329"/>
            <a:chOff x="466059" y="3507854"/>
            <a:chExt cx="6840760" cy="1200329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3780654" y="4083918"/>
              <a:ext cx="1152128" cy="600165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3000" b="1" i="0" kern="1200" cap="all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ru-RU" sz="3600" dirty="0">
                  <a:solidFill>
                    <a:srgbClr val="CD965F"/>
                  </a:solidFill>
                </a:rPr>
                <a:t>2021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66059" y="3507854"/>
              <a:ext cx="68407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>
                  <a:solidFill>
                    <a:srgbClr val="E74825"/>
                  </a:solidFill>
                </a:rPr>
                <a:t>ЦЕНТРЫ ГОСУСЛУГ</a:t>
              </a:r>
              <a:r>
                <a:rPr lang="en-US" sz="3600" b="1" dirty="0">
                  <a:solidFill>
                    <a:srgbClr val="E74825"/>
                  </a:solidFill>
                </a:rPr>
                <a:t/>
              </a:r>
              <a:br>
                <a:rPr lang="en-US" sz="3600" b="1" dirty="0">
                  <a:solidFill>
                    <a:srgbClr val="E74825"/>
                  </a:solidFill>
                </a:rPr>
              </a:br>
              <a:r>
                <a:rPr lang="ru-RU" sz="3600" b="1" smtClean="0">
                  <a:solidFill>
                    <a:srgbClr val="561C0E"/>
                  </a:solidFill>
                </a:rPr>
                <a:t>МОСКВЫ </a:t>
              </a:r>
              <a:endParaRPr lang="ru-RU" sz="3600" b="1" i="1" dirty="0">
                <a:solidFill>
                  <a:srgbClr val="CD965F"/>
                </a:solidFill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360" y="3606332"/>
            <a:ext cx="2066615" cy="105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0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5045B0E2-6E9C-49E2-B6F9-C4D116202484}"/>
              </a:ext>
            </a:extLst>
          </p:cNvPr>
          <p:cNvGrpSpPr/>
          <p:nvPr/>
        </p:nvGrpSpPr>
        <p:grpSpPr>
          <a:xfrm>
            <a:off x="3241246" y="1176880"/>
            <a:ext cx="2661509" cy="2979046"/>
            <a:chOff x="3288853" y="1064448"/>
            <a:chExt cx="2661509" cy="2979046"/>
          </a:xfrm>
        </p:grpSpPr>
        <p:sp>
          <p:nvSpPr>
            <p:cNvPr id="57" name="Прямоугольник 56">
              <a:extLst>
                <a:ext uri="{FF2B5EF4-FFF2-40B4-BE49-F238E27FC236}">
                  <a16:creationId xmlns:a16="http://schemas.microsoft.com/office/drawing/2014/main" xmlns="" id="{720AB316-7B35-4121-8A5A-B880AE2E3FBA}"/>
                </a:ext>
              </a:extLst>
            </p:cNvPr>
            <p:cNvSpPr/>
            <p:nvPr/>
          </p:nvSpPr>
          <p:spPr>
            <a:xfrm flipH="1" flipV="1">
              <a:off x="3288853" y="1064448"/>
              <a:ext cx="2661509" cy="2979046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3481980" y="3400692"/>
              <a:ext cx="862311" cy="255482"/>
            </a:xfrm>
            <a:prstGeom prst="roundRect">
              <a:avLst/>
            </a:prstGeom>
            <a:solidFill>
              <a:srgbClr val="623B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object 26"/>
            <p:cNvSpPr txBox="1"/>
            <p:nvPr/>
          </p:nvSpPr>
          <p:spPr>
            <a:xfrm>
              <a:off x="3471680" y="1178523"/>
              <a:ext cx="2447653" cy="470386"/>
            </a:xfrm>
            <a:prstGeom prst="rect">
              <a:avLst/>
            </a:prstGeom>
          </p:spPr>
          <p:txBody>
            <a:bodyPr vert="horz" wrap="square" lIns="0" tIns="8637" rIns="0" bIns="0" rtlCol="0">
              <a:spAutoFit/>
            </a:bodyPr>
            <a:lstStyle/>
            <a:p>
              <a:pPr marL="19865">
                <a:lnSpc>
                  <a:spcPts val="1800"/>
                </a:lnSpc>
              </a:pP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Регистрационный учет </a:t>
              </a:r>
              <a:b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2400" b="1" baseline="-8258" dirty="0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жителей </a:t>
              </a:r>
              <a:r>
                <a:rPr lang="ru-RU" sz="2400" b="1" baseline="-8258" dirty="0" err="1">
                  <a:solidFill>
                    <a:srgbClr val="E748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ТиНАО</a:t>
              </a:r>
              <a:endPara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object 23"/>
            <p:cNvSpPr txBox="1"/>
            <p:nvPr/>
          </p:nvSpPr>
          <p:spPr>
            <a:xfrm>
              <a:off x="3476761" y="1716782"/>
              <a:ext cx="2364992" cy="1685542"/>
            </a:xfrm>
            <a:prstGeom prst="rect">
              <a:avLst/>
            </a:prstGeom>
          </p:spPr>
          <p:txBody>
            <a:bodyPr vert="horz" wrap="square" lIns="0" tIns="23321" rIns="0" bIns="0" rtlCol="0">
              <a:spAutoFit/>
            </a:bodyPr>
            <a:lstStyle/>
            <a:p>
              <a:r>
                <a:rPr lang="ru-RU" sz="1200" dirty="0"/>
                <a:t>В 46 центрах госуслуг города Москвы с 3 августа 2020 г. запущен пилотный проект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по приему документов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по регистрационному учету граждан РФ по предварительной записи через портал mos.ru 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ru-RU" sz="1200" dirty="0"/>
                <a:t>в </a:t>
              </a:r>
              <a:r>
                <a:rPr lang="ru-RU" sz="1200" dirty="0" err="1"/>
                <a:t>ТиНАО</a:t>
              </a:r>
              <a:r>
                <a:rPr lang="ru-RU" sz="1200" dirty="0"/>
                <a:t> города Москвы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19406" y="3309722"/>
              <a:ext cx="824885" cy="330808"/>
            </a:xfrm>
            <a:prstGeom prst="rect">
              <a:avLst/>
            </a:prstGeom>
            <a:effectLst/>
          </p:spPr>
          <p:txBody>
            <a:bodyPr vert="horz" wrap="square" lIns="0" tIns="0" rIns="0" bIns="0" rtlCol="0" anchor="b" anchorCtr="0">
              <a:noAutofit/>
            </a:bodyPr>
            <a:lstStyle/>
            <a:p>
              <a:r>
                <a:rPr lang="ru-RU" sz="700" b="1" cap="all" dirty="0">
                  <a:solidFill>
                    <a:schemeClr val="bg1"/>
                  </a:solidFill>
                </a:rPr>
                <a:t>Центры ЮЗАО, ЮАО, ЗАО, ЮВАО</a:t>
              </a:r>
              <a:endParaRPr lang="ru-RU" sz="700" b="1" i="0" cap="all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7" name="Прямая соединительная линия 46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10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29110" y="3513124"/>
            <a:ext cx="864096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object 26"/>
          <p:cNvSpPr txBox="1"/>
          <p:nvPr/>
        </p:nvSpPr>
        <p:spPr>
          <a:xfrm>
            <a:off x="316360" y="1285603"/>
            <a:ext cx="3384377" cy="25494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/>
            <a:r>
              <a:rPr lang="ru-RU" sz="2400" b="1" baseline="-8258" dirty="0" err="1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Криптобиокабины</a:t>
            </a:r>
            <a:endParaRPr lang="ru-RU" sz="24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23"/>
          <p:cNvSpPr txBox="1"/>
          <p:nvPr/>
        </p:nvSpPr>
        <p:spPr>
          <a:xfrm>
            <a:off x="338523" y="1615714"/>
            <a:ext cx="2749036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С помощью </a:t>
            </a:r>
            <a:r>
              <a:rPr lang="ru-RU" sz="1200" dirty="0" err="1"/>
              <a:t>криптобиокабины</a:t>
            </a:r>
            <a:r>
              <a:rPr lang="ru-RU" sz="1200" dirty="0"/>
              <a:t>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можно оформить биометрический заграничный паспорт сроком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на 10 лет без помощи профильного сотрудника МВД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b="1" dirty="0"/>
              <a:t>и по удобному графику работы: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6035" y="3667632"/>
            <a:ext cx="864095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700" b="1" cap="all" spc="-50" dirty="0">
                <a:solidFill>
                  <a:schemeClr val="bg1"/>
                </a:solidFill>
              </a:rPr>
              <a:t>флагманские офисы ЦАО и ВАО</a:t>
            </a:r>
          </a:p>
          <a:p>
            <a:endParaRPr lang="ru-RU" sz="700" b="1" i="0" cap="all" spc="-50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403646" y="3513124"/>
            <a:ext cx="864095" cy="260051"/>
          </a:xfrm>
          <a:prstGeom prst="roundRect">
            <a:avLst/>
          </a:prstGeom>
          <a:solidFill>
            <a:srgbClr val="623B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441074" y="3545198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Центр района Донской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23454" y="3520191"/>
            <a:ext cx="800408" cy="260051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396562" y="3513124"/>
            <a:ext cx="800408" cy="260051"/>
          </a:xfrm>
          <a:prstGeom prst="round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bject 26"/>
          <p:cNvSpPr txBox="1"/>
          <p:nvPr/>
        </p:nvSpPr>
        <p:spPr>
          <a:xfrm>
            <a:off x="6390031" y="1290955"/>
            <a:ext cx="2364992" cy="47038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>
              <a:lnSpc>
                <a:spcPts val="1800"/>
              </a:lnSpc>
            </a:pPr>
            <a:r>
              <a:rPr lang="ru-RU" sz="24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налоговая служба</a:t>
            </a:r>
          </a:p>
        </p:txBody>
      </p:sp>
      <p:sp>
        <p:nvSpPr>
          <p:cNvPr id="19" name="object 23"/>
          <p:cNvSpPr txBox="1"/>
          <p:nvPr/>
        </p:nvSpPr>
        <p:spPr>
          <a:xfrm>
            <a:off x="6390031" y="1849363"/>
            <a:ext cx="2070051" cy="1316210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dirty="0"/>
              <a:t>Государственная регистрация юридических лиц, физических лиц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в качестве индивидуальных</a:t>
            </a:r>
            <a:r>
              <a:rPr lang="en-US" sz="1200" dirty="0"/>
              <a:t> </a:t>
            </a:r>
            <a:r>
              <a:rPr lang="ru-RU" sz="1200" dirty="0"/>
              <a:t>предпринимателей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и</a:t>
            </a:r>
            <a:r>
              <a:rPr lang="en-US" sz="1200" dirty="0"/>
              <a:t> </a:t>
            </a:r>
            <a:r>
              <a:rPr lang="ru-RU" sz="1200" dirty="0"/>
              <a:t>крестьянских (фермерских) хозяйств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33989" y="3630609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флагманские офисы</a:t>
            </a: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60881" y="3552265"/>
            <a:ext cx="720080" cy="18395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Дворец </a:t>
            </a:r>
            <a:r>
              <a:rPr lang="ru-RU" sz="1400" b="1" cap="all" dirty="0" err="1">
                <a:solidFill>
                  <a:schemeClr val="bg1"/>
                </a:solidFill>
              </a:rPr>
              <a:t>госуслуг</a:t>
            </a:r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8250346" y="3520191"/>
            <a:ext cx="650659" cy="2600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8287773" y="3637676"/>
            <a:ext cx="720080" cy="183950"/>
          </a:xfrm>
          <a:prstGeom prst="rect">
            <a:avLst/>
          </a:prstGeom>
          <a:effectLst/>
        </p:spPr>
        <p:txBody>
          <a:bodyPr vert="horz" wrap="square" lIns="0" tIns="0" rIns="0" bIns="0" rtlCol="0" anchor="b" anchorCtr="0">
            <a:normAutofit fontScale="47500" lnSpcReduction="20000"/>
          </a:bodyPr>
          <a:lstStyle/>
          <a:p>
            <a:r>
              <a:rPr lang="ru-RU" sz="1400" b="1" cap="all" dirty="0" err="1">
                <a:solidFill>
                  <a:schemeClr val="bg1"/>
                </a:solidFill>
              </a:rPr>
              <a:t>Экстерри-ториально</a:t>
            </a:r>
            <a:endParaRPr lang="ru-RU" sz="1400" b="1" cap="all" dirty="0">
              <a:solidFill>
                <a:schemeClr val="bg1"/>
              </a:solidFill>
            </a:endParaRPr>
          </a:p>
          <a:p>
            <a:endParaRPr lang="ru-RU" sz="1400" b="1" i="0" cap="all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FF7B9AA-ACC7-4A0D-B17E-01A8CCF77E79}"/>
              </a:ext>
            </a:extLst>
          </p:cNvPr>
          <p:cNvSpPr txBox="1"/>
          <p:nvPr/>
        </p:nvSpPr>
        <p:spPr>
          <a:xfrm>
            <a:off x="252574" y="3012708"/>
            <a:ext cx="14902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 центре госуслуг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ru-RU" sz="1100" dirty="0"/>
              <a:t>района Донской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71FE195A-3443-4E31-A789-32C3E30FCA94}"/>
              </a:ext>
            </a:extLst>
          </p:cNvPr>
          <p:cNvSpPr txBox="1"/>
          <p:nvPr/>
        </p:nvSpPr>
        <p:spPr>
          <a:xfrm>
            <a:off x="1668068" y="3028793"/>
            <a:ext cx="13706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/>
              <a:t>во флагманах ЦАО и ВАО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D4EF6AD-E791-4A90-900E-63A002870256}"/>
              </a:ext>
            </a:extLst>
          </p:cNvPr>
          <p:cNvSpPr txBox="1"/>
          <p:nvPr/>
        </p:nvSpPr>
        <p:spPr>
          <a:xfrm>
            <a:off x="252372" y="2798641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08:00-20:00</a:t>
            </a:r>
            <a:endParaRPr lang="ru-RU" sz="16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1251DC2-8E49-42CC-B563-5873AB653CED}"/>
              </a:ext>
            </a:extLst>
          </p:cNvPr>
          <p:cNvSpPr txBox="1"/>
          <p:nvPr/>
        </p:nvSpPr>
        <p:spPr>
          <a:xfrm>
            <a:off x="1668068" y="2795045"/>
            <a:ext cx="15146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E74825"/>
                </a:solidFill>
              </a:rPr>
              <a:t>10:00-22:00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0428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5" name="object 26"/>
          <p:cNvSpPr txBox="1"/>
          <p:nvPr/>
        </p:nvSpPr>
        <p:spPr>
          <a:xfrm>
            <a:off x="323528" y="3407707"/>
            <a:ext cx="3469228" cy="216813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Родильные дома</a:t>
            </a:r>
          </a:p>
        </p:txBody>
      </p:sp>
      <p:sp>
        <p:nvSpPr>
          <p:cNvPr id="16" name="object 23"/>
          <p:cNvSpPr txBox="1"/>
          <p:nvPr/>
        </p:nvSpPr>
        <p:spPr>
          <a:xfrm>
            <a:off x="323529" y="3703035"/>
            <a:ext cx="3838284" cy="800840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r>
              <a:rPr lang="ru-RU" sz="1000" dirty="0"/>
              <a:t>Совместный проект ГБУ МФЦ города Москвы и Департамента здравоохранения города Москвы по оформлению и выдаче свидетельств о рождении и об установлении отцовства непосредственно в родильных домах. </a:t>
            </a:r>
            <a:br>
              <a:rPr lang="ru-RU" sz="1000" dirty="0"/>
            </a:br>
            <a:r>
              <a:rPr lang="ru-RU" sz="1000" dirty="0"/>
              <a:t>В нем задействовано 18 роддомов и 38 центров </a:t>
            </a:r>
            <a:r>
              <a:rPr lang="ru-RU" sz="1000" dirty="0" err="1"/>
              <a:t>госуслуг</a:t>
            </a:r>
            <a:r>
              <a:rPr lang="ru-RU" sz="1000" dirty="0"/>
              <a:t>.</a:t>
            </a:r>
          </a:p>
        </p:txBody>
      </p:sp>
      <p:sp>
        <p:nvSpPr>
          <p:cNvPr id="27" name="object 26"/>
          <p:cNvSpPr txBox="1"/>
          <p:nvPr/>
        </p:nvSpPr>
        <p:spPr>
          <a:xfrm>
            <a:off x="323528" y="771549"/>
            <a:ext cx="4043422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Пенсионный фонд </a:t>
            </a:r>
            <a:b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Российской Федерации</a:t>
            </a:r>
          </a:p>
        </p:txBody>
      </p:sp>
      <p:sp>
        <p:nvSpPr>
          <p:cNvPr id="30" name="object 23"/>
          <p:cNvSpPr txBox="1"/>
          <p:nvPr/>
        </p:nvSpPr>
        <p:spPr>
          <a:xfrm>
            <a:off x="319577" y="1203598"/>
            <a:ext cx="3838284" cy="2031946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Выдача справок о размере пенсий (иных выплат) в день обращения (справка о видах и размерах выплат за период </a:t>
            </a:r>
            <a:br>
              <a:rPr lang="ru-RU" sz="1000" dirty="0"/>
            </a:br>
            <a:r>
              <a:rPr lang="ru-RU" sz="1000" dirty="0"/>
              <a:t>и справка о назначенных пенсиях и социальных выплатах </a:t>
            </a:r>
            <a:br>
              <a:rPr lang="ru-RU" sz="1000" dirty="0"/>
            </a:br>
            <a:r>
              <a:rPr lang="ru-RU" sz="1000" dirty="0"/>
              <a:t>на дату).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Информирование об отнесении к категории граждан </a:t>
            </a:r>
            <a:r>
              <a:rPr lang="ru-RU" sz="1000" dirty="0" err="1"/>
              <a:t>предпенсионного</a:t>
            </a:r>
            <a:r>
              <a:rPr lang="ru-RU" sz="1000" dirty="0"/>
              <a:t> возраста.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Предоставление сведений о трудовой деятельности зарегистрированного лица, содержащихся в его индивидуальном лицевом счете.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00" dirty="0"/>
              <a:t>Первичная регистрация граждан в системе обязательного пенсионного страхования, обмен страхового свидетельства, </a:t>
            </a:r>
            <a:br>
              <a:rPr lang="ru-RU" sz="1000" dirty="0"/>
            </a:br>
            <a:r>
              <a:rPr lang="ru-RU" sz="1000" dirty="0"/>
              <a:t>выдача дубликата страхового свидетельства в режиме онлайн. </a:t>
            </a:r>
          </a:p>
        </p:txBody>
      </p:sp>
      <p:sp>
        <p:nvSpPr>
          <p:cNvPr id="31" name="object 26"/>
          <p:cNvSpPr txBox="1"/>
          <p:nvPr/>
        </p:nvSpPr>
        <p:spPr>
          <a:xfrm>
            <a:off x="4788024" y="771550"/>
            <a:ext cx="4633363" cy="421997"/>
          </a:xfrm>
          <a:prstGeom prst="rect">
            <a:avLst/>
          </a:prstGeom>
        </p:spPr>
        <p:txBody>
          <a:bodyPr vert="horz" wrap="square" lIns="0" tIns="11516" rIns="0" bIns="0" rtlCol="0">
            <a:spAutoFit/>
          </a:bodyPr>
          <a:lstStyle/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 Департамента здравоохранения </a:t>
            </a:r>
          </a:p>
          <a:p>
            <a:r>
              <a:rPr lang="ru-RU" sz="2000" b="1" baseline="-8000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Москвы</a:t>
            </a:r>
          </a:p>
        </p:txBody>
      </p:sp>
      <p:sp>
        <p:nvSpPr>
          <p:cNvPr id="32" name="object 23"/>
          <p:cNvSpPr txBox="1"/>
          <p:nvPr/>
        </p:nvSpPr>
        <p:spPr>
          <a:xfrm>
            <a:off x="4788023" y="1203598"/>
            <a:ext cx="3960441" cy="1416393"/>
          </a:xfrm>
          <a:prstGeom prst="rect">
            <a:avLst/>
          </a:prstGeom>
        </p:spPr>
        <p:txBody>
          <a:bodyPr vert="horz" wrap="square" lIns="0" tIns="31095" rIns="0" bIns="0" rtlCol="0">
            <a:spAutoFit/>
          </a:bodyPr>
          <a:lstStyle/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Проект по выдаче одновременно со свидетельством </a:t>
            </a:r>
            <a:br>
              <a:rPr lang="ru-RU" sz="1000" dirty="0"/>
            </a:br>
            <a:r>
              <a:rPr lang="ru-RU" sz="1000" dirty="0"/>
              <a:t>о рождении сертификата на посещение ребенком первого года жизни врачей-специалистов в медицинских организациях государственной системы здравоохранения города Москвы.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Аппарат для измерения артериального давления </a:t>
            </a:r>
            <a:br>
              <a:rPr lang="ru-RU" sz="1000" dirty="0"/>
            </a:br>
            <a:r>
              <a:rPr lang="ru-RU" sz="1000" dirty="0"/>
              <a:t>в каждом центре </a:t>
            </a:r>
            <a:r>
              <a:rPr lang="ru-RU" sz="1000" dirty="0" err="1"/>
              <a:t>госуслуг</a:t>
            </a:r>
            <a:endParaRPr lang="ru-RU" sz="1000" dirty="0"/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Консультация москвичей по вопросам здорового образа жизни в рамках проекта «Здоровая Москва»</a:t>
            </a:r>
          </a:p>
          <a:p>
            <a:pPr marL="230394" indent="-230394">
              <a:buFont typeface="Arial" panose="020B0604020202020204" pitchFamily="34" charset="0"/>
              <a:buChar char="•"/>
            </a:pPr>
            <a:r>
              <a:rPr lang="ru-RU" sz="1000" dirty="0"/>
              <a:t>Кабинеты «Мое здоровье» во флагманах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11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НОВЫЕ ПРОЕКТЫ И ПОЛЕЗНЫЕ НОВОВВЕДЕНИЯ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41EA225F-696E-4CB6-B50B-5F8DB2F25CD4}"/>
              </a:ext>
            </a:extLst>
          </p:cNvPr>
          <p:cNvSpPr/>
          <p:nvPr/>
        </p:nvSpPr>
        <p:spPr>
          <a:xfrm>
            <a:off x="4709473" y="3056805"/>
            <a:ext cx="3455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spc="-9" dirty="0">
                <a:latin typeface="+mj-lt"/>
                <a:cs typeface="Arial" panose="020B0604020202020204" pitchFamily="34" charset="0"/>
              </a:rPr>
              <a:t>Предоставление компенсационной выплаты </a:t>
            </a:r>
            <a:br>
              <a:rPr lang="ru-RU" sz="1000" spc="-9" dirty="0">
                <a:latin typeface="+mj-lt"/>
                <a:cs typeface="Arial" panose="020B0604020202020204" pitchFamily="34" charset="0"/>
              </a:rPr>
            </a:br>
            <a:r>
              <a:rPr lang="ru-RU" sz="1000" spc="-9" dirty="0">
                <a:latin typeface="+mj-lt"/>
                <a:cs typeface="Arial" panose="020B0604020202020204" pitchFamily="34" charset="0"/>
              </a:rPr>
              <a:t>на приобретение предметов и средств, предназначенных для ухода за новорожденными детьми (для иногородних родителей)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418B1C0-05F1-498C-A36E-A83B446DA58C}"/>
              </a:ext>
            </a:extLst>
          </p:cNvPr>
          <p:cNvSpPr/>
          <p:nvPr/>
        </p:nvSpPr>
        <p:spPr>
          <a:xfrm>
            <a:off x="4715031" y="2777277"/>
            <a:ext cx="4175835" cy="304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социальной защиты населения</a:t>
            </a: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xmlns="" id="{C53A9848-4572-43BF-A794-B12245FEFFC8}"/>
              </a:ext>
            </a:extLst>
          </p:cNvPr>
          <p:cNvSpPr txBox="1"/>
          <p:nvPr/>
        </p:nvSpPr>
        <p:spPr>
          <a:xfrm>
            <a:off x="4787900" y="3883562"/>
            <a:ext cx="3838283" cy="21390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algn="l" fontAlgn="base"/>
            <a:r>
              <a:rPr lang="ru-RU" sz="2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ГБУ Центр «Содействие»</a:t>
            </a:r>
          </a:p>
        </p:txBody>
      </p:sp>
      <p:sp>
        <p:nvSpPr>
          <p:cNvPr id="26" name="object 23">
            <a:extLst>
              <a:ext uri="{FF2B5EF4-FFF2-40B4-BE49-F238E27FC236}">
                <a16:creationId xmlns:a16="http://schemas.microsoft.com/office/drawing/2014/main" xmlns="" id="{37633358-822C-4B15-91C1-C0C6BB4EDE39}"/>
              </a:ext>
            </a:extLst>
          </p:cNvPr>
          <p:cNvSpPr txBox="1"/>
          <p:nvPr/>
        </p:nvSpPr>
        <p:spPr>
          <a:xfrm>
            <a:off x="4787899" y="4160487"/>
            <a:ext cx="4105275" cy="331325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000" dirty="0" smtClean="0">
                <a:latin typeface="+mj-lt"/>
              </a:rPr>
              <a:t>Две </a:t>
            </a:r>
            <a:r>
              <a:rPr lang="ru-RU" sz="1000" dirty="0">
                <a:latin typeface="+mj-lt"/>
              </a:rPr>
              <a:t>новые услуги ГБУ </a:t>
            </a:r>
            <a:r>
              <a:rPr lang="ru-RU" sz="1000" dirty="0" smtClean="0">
                <a:latin typeface="+mj-lt"/>
              </a:rPr>
              <a:t>«Содействие» </a:t>
            </a:r>
            <a:r>
              <a:rPr lang="ru-RU" sz="1000" dirty="0">
                <a:latin typeface="+mj-lt"/>
              </a:rPr>
              <a:t>по обеспечению жилыми помещениями детей-сирот</a:t>
            </a:r>
          </a:p>
        </p:txBody>
      </p:sp>
    </p:spTree>
    <p:extLst>
      <p:ext uri="{BB962C8B-B14F-4D97-AF65-F5344CB8AC3E}">
        <p14:creationId xmlns:p14="http://schemas.microsoft.com/office/powerpoint/2010/main" val="651652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/>
          <p:cNvSpPr/>
          <p:nvPr/>
        </p:nvSpPr>
        <p:spPr>
          <a:xfrm>
            <a:off x="7884368" y="3853629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884368" y="2994368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884368" y="2169902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491880" y="2283718"/>
            <a:ext cx="1008112" cy="1008112"/>
          </a:xfrm>
          <a:prstGeom prst="ellipse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716016" y="915566"/>
            <a:ext cx="4186225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915566"/>
            <a:ext cx="4032448" cy="115212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sp>
        <p:nvSpPr>
          <p:cNvPr id="19" name="object 23"/>
          <p:cNvSpPr txBox="1"/>
          <p:nvPr/>
        </p:nvSpPr>
        <p:spPr>
          <a:xfrm>
            <a:off x="395536" y="2355726"/>
            <a:ext cx="3384376" cy="577547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На портале mos.ru горожане могут оформить доступ к электронной медицинской карте. 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131590"/>
            <a:ext cx="2664296" cy="57606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ЭЛЕКТРОННАЯ МЕДИЦИНСКАЯ КАРТА</a:t>
            </a:r>
          </a:p>
        </p:txBody>
      </p:sp>
      <p:sp>
        <p:nvSpPr>
          <p:cNvPr id="20" name="object 23"/>
          <p:cNvSpPr txBox="1"/>
          <p:nvPr/>
        </p:nvSpPr>
        <p:spPr>
          <a:xfrm>
            <a:off x="5004048" y="2355726"/>
            <a:ext cx="3384376" cy="242420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lvl="0"/>
            <a:r>
              <a:rPr lang="ru-RU" sz="1200" b="1" dirty="0">
                <a:solidFill>
                  <a:srgbClr val="E74825"/>
                </a:solidFill>
              </a:rPr>
              <a:t>Выдача водительского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удостоверения в день обращения </a:t>
            </a:r>
          </a:p>
          <a:p>
            <a:pPr lvl="0"/>
            <a:r>
              <a:rPr lang="ru-RU" sz="1200" dirty="0"/>
              <a:t>(во флагманский офисах)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Оформление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загранпаспорта детям 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до 14 лет, зарегистрированным в Москве,</a:t>
            </a:r>
          </a:p>
          <a:p>
            <a:pPr lvl="0"/>
            <a:r>
              <a:rPr lang="ru-RU" sz="1200" dirty="0"/>
              <a:t>за сутки – ЮАО</a:t>
            </a:r>
          </a:p>
          <a:p>
            <a:pPr lvl="0"/>
            <a:endParaRPr lang="ru-RU" sz="1200" dirty="0"/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Приобретение гражданства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несовершеннолетними детьми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(иностранным гражданам и лицам </a:t>
            </a:r>
            <a:br>
              <a:rPr lang="ru-RU" sz="1200" dirty="0"/>
            </a:br>
            <a:r>
              <a:rPr lang="ru-RU" sz="1200" dirty="0"/>
              <a:t>без гражданства) – ЦАО и ЮЗАО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76256" y="987574"/>
            <a:ext cx="2304256" cy="72008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2200" b="1" baseline="-8258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СУПЕР-СЕРВИСЫ ФЛАГМАНОВ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1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12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ПОЛЕЗНЫЕ НОВОВВЕДЕНИЯ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42" y="2355726"/>
            <a:ext cx="772126" cy="486439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395536" y="3312414"/>
            <a:ext cx="3960440" cy="11315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200" dirty="0"/>
              <a:t>Москвичи получат информацию о своем здоровье, диагностике, лечении в поликлиниках, выписанных рецептах и другие данные без посещения медучреждения. Главное преимущество электронной медкарты – доступность с любого устройства, 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ru-RU" sz="1200" dirty="0"/>
              <a:t>ее невозможно потерять.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930" y="3065131"/>
            <a:ext cx="416950" cy="6587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59582"/>
            <a:ext cx="864096" cy="7988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067694"/>
            <a:ext cx="1296144" cy="1224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059582"/>
            <a:ext cx="2006555" cy="8505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7431" y="3893061"/>
            <a:ext cx="489949" cy="6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4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 flipH="1" flipV="1">
            <a:off x="6588224" y="987574"/>
            <a:ext cx="2304256" cy="324036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</p:spPr>
      </p:pic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13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 ВЕТЕРАНАХ»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5" name="object 15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ПЕРСОНАЛЬНЫЙ ПОМОЩНИК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  <a:r>
              <a:rPr lang="en-US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самыми востребованными государственными </a:t>
            </a:r>
            <a:b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услугами на дому</a:t>
            </a:r>
            <a:endParaRPr sz="140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804248" y="2621370"/>
            <a:ext cx="2232247" cy="45443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400" spc="-7" dirty="0">
                <a:latin typeface="Arial" panose="020B0604020202020204" pitchFamily="34" charset="0"/>
                <a:cs typeface="Arial" panose="020B0604020202020204" pitchFamily="34" charset="0"/>
              </a:rPr>
              <a:t>звонков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руководителям центров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bject 24"/>
          <p:cNvSpPr txBox="1"/>
          <p:nvPr/>
        </p:nvSpPr>
        <p:spPr>
          <a:xfrm>
            <a:off x="6804248" y="3627594"/>
            <a:ext cx="1838682" cy="240300"/>
          </a:xfrm>
          <a:prstGeom prst="rect">
            <a:avLst/>
          </a:prstGeom>
        </p:spPr>
        <p:txBody>
          <a:bodyPr vert="horz" wrap="square" lIns="0" tIns="24616" rIns="0" bIns="0" rtlCol="0">
            <a:spAutoFit/>
          </a:bodyPr>
          <a:lstStyle/>
          <a:p>
            <a:pPr marL="8637" marR="3455"/>
            <a:r>
              <a:rPr lang="ru-RU" sz="1400" spc="-3" dirty="0">
                <a:latin typeface="Arial" panose="020B0604020202020204" pitchFamily="34" charset="0"/>
                <a:cs typeface="Arial" panose="020B0604020202020204" pitchFamily="34" charset="0"/>
              </a:rPr>
              <a:t>оказанных услуг</a:t>
            </a: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516216" y="1275606"/>
            <a:ext cx="1511623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en-US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000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lvl="0"/>
            <a:r>
              <a:rPr lang="ru-RU" sz="1400" spc="-7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центра </a:t>
            </a:r>
            <a:r>
              <a:rPr lang="ru-RU" sz="1400" spc="-7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endParaRPr lang="ru-RU" sz="1400" spc="-7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732239" y="2434788"/>
            <a:ext cx="1295599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&gt;23 000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bject 26"/>
          <p:cNvSpPr txBox="1"/>
          <p:nvPr/>
        </p:nvSpPr>
        <p:spPr>
          <a:xfrm>
            <a:off x="6732240" y="3435846"/>
            <a:ext cx="1155924" cy="22166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12 000  </a:t>
            </a:r>
            <a:r>
              <a:rPr lang="ru-RU" sz="4000" b="1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4000" spc="-7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804248" y="1635646"/>
            <a:ext cx="2016223" cy="454436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19865"/>
            <a:r>
              <a:rPr lang="ru-RU" sz="14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ветеранов Великой Отечественной войны</a:t>
            </a:r>
            <a:endParaRPr lang="ru-RU" sz="1400" dirty="0">
              <a:solidFill>
                <a:srgbClr val="623B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5" y="987574"/>
            <a:ext cx="2952328" cy="90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6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5076056" y="915566"/>
            <a:ext cx="3816424" cy="345638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3"/>
          <p:cNvSpPr txBox="1"/>
          <p:nvPr/>
        </p:nvSpPr>
        <p:spPr>
          <a:xfrm>
            <a:off x="6494955" y="1617326"/>
            <a:ext cx="2594036" cy="34671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вещественных </a:t>
            </a:r>
            <a:b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источников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собрано в ходе проекта </a:t>
            </a:r>
          </a:p>
        </p:txBody>
      </p:sp>
      <p:sp>
        <p:nvSpPr>
          <p:cNvPr id="77" name="object 26"/>
          <p:cNvSpPr txBox="1"/>
          <p:nvPr/>
        </p:nvSpPr>
        <p:spPr>
          <a:xfrm>
            <a:off x="5148064" y="1793366"/>
            <a:ext cx="1197193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6"/>
          <p:cNvSpPr txBox="1"/>
          <p:nvPr/>
        </p:nvSpPr>
        <p:spPr>
          <a:xfrm>
            <a:off x="5331918" y="3239408"/>
            <a:ext cx="1013339" cy="186655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</a:p>
        </p:txBody>
      </p:sp>
      <p:sp>
        <p:nvSpPr>
          <p:cNvPr id="79" name="object 23"/>
          <p:cNvSpPr txBox="1"/>
          <p:nvPr/>
        </p:nvSpPr>
        <p:spPr>
          <a:xfrm>
            <a:off x="6494955" y="3048507"/>
            <a:ext cx="2368134" cy="36928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выставок в центрах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госуслуг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Москвы 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на основе собранных материалов</a:t>
            </a:r>
          </a:p>
        </p:txBody>
      </p:sp>
      <p:sp>
        <p:nvSpPr>
          <p:cNvPr id="35" name="object 26"/>
          <p:cNvSpPr txBox="1"/>
          <p:nvPr/>
        </p:nvSpPr>
        <p:spPr>
          <a:xfrm>
            <a:off x="5148064" y="2283718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7400</a:t>
            </a:r>
            <a:endParaRPr sz="42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69470" y="2187002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 документов про ВОВ изучено</a:t>
            </a:r>
          </a:p>
        </p:txBody>
      </p:sp>
      <p:sp>
        <p:nvSpPr>
          <p:cNvPr id="43" name="object 26"/>
          <p:cNvSpPr txBox="1"/>
          <p:nvPr/>
        </p:nvSpPr>
        <p:spPr>
          <a:xfrm>
            <a:off x="5148064" y="2787774"/>
            <a:ext cx="1197193" cy="13696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1020"/>
              </a:lnSpc>
              <a:spcBef>
                <a:spcPts val="408"/>
              </a:spcBef>
            </a:pP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4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6840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00659" y="2541572"/>
            <a:ext cx="172303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документов и предметов</a:t>
            </a:r>
          </a:p>
          <a:p>
            <a:r>
              <a:rPr lang="ru-RU" sz="1050" spc="-7" dirty="0">
                <a:latin typeface="Arial" panose="020B0604020202020204" pitchFamily="34" charset="0"/>
                <a:cs typeface="Arial" panose="020B0604020202020204" pitchFamily="34" charset="0"/>
              </a:rPr>
              <a:t>опубликовано</a:t>
            </a:r>
          </a:p>
        </p:txBody>
      </p:sp>
      <p:sp>
        <p:nvSpPr>
          <p:cNvPr id="44" name="object 23"/>
          <p:cNvSpPr txBox="1"/>
          <p:nvPr/>
        </p:nvSpPr>
        <p:spPr>
          <a:xfrm>
            <a:off x="467544" y="1779662"/>
            <a:ext cx="4248472" cy="2508844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О ПРОЕКТЕ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ходе проекта «Москва – с заботой об истории» горожане передают на вечное хранение в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Главархив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семейные реликвии времен Великой Отечественной войны. 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Цель проекта – сохранить память о подвигах героев, подаривших будущим поколениям мирное небо над головой. </a:t>
            </a:r>
          </a:p>
          <a:p>
            <a:pPr algn="just">
              <a:spcBef>
                <a:spcPts val="600"/>
              </a:spcBef>
            </a:pPr>
            <a:endParaRPr lang="ru-RU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ВЫСТАВКИ В ЦЕНТРАХ ГОСУСЛУГ</a:t>
            </a:r>
          </a:p>
          <a:p>
            <a:pPr algn="just">
              <a:spcBef>
                <a:spcPts val="600"/>
              </a:spcBef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Фотографии и документы, письма с фронта, дневники солдат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не выставлялись.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30857" y="3651870"/>
            <a:ext cx="914400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3200" b="1" i="0" cap="all" dirty="0">
                <a:solidFill>
                  <a:srgbClr val="E74825"/>
                </a:solidFill>
              </a:rPr>
              <a:t>4,6</a:t>
            </a:r>
            <a:endParaRPr lang="ru-RU" sz="3200" b="1" cap="all" dirty="0">
              <a:solidFill>
                <a:srgbClr val="E74825"/>
              </a:solidFill>
            </a:endParaRPr>
          </a:p>
          <a:p>
            <a:pPr algn="r">
              <a:lnSpc>
                <a:spcPts val="1700"/>
              </a:lnSpc>
            </a:pPr>
            <a:r>
              <a:rPr lang="ru-RU" sz="1400" b="1" i="0" cap="all" dirty="0">
                <a:solidFill>
                  <a:srgbClr val="E74825"/>
                </a:solidFill>
              </a:rPr>
              <a:t>из 5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94955" y="3651870"/>
            <a:ext cx="2181501" cy="28803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050" i="0" dirty="0">
                <a:solidFill>
                  <a:schemeClr val="tx2"/>
                </a:solidFill>
              </a:rPr>
              <a:t>средняя оценка выставки москвичами</a:t>
            </a:r>
          </a:p>
        </p:txBody>
      </p:sp>
      <p:sp>
        <p:nvSpPr>
          <p:cNvPr id="45" name="Заголовок 1"/>
          <p:cNvSpPr txBox="1">
            <a:spLocks/>
          </p:cNvSpPr>
          <p:nvPr/>
        </p:nvSpPr>
        <p:spPr>
          <a:xfrm>
            <a:off x="5292080" y="1059582"/>
            <a:ext cx="1857158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40"/>
              </a:lnSpc>
            </a:pPr>
            <a:r>
              <a:rPr lang="ru-RU" sz="1600" dirty="0"/>
              <a:t>За время проекта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10698"/>
            <a:ext cx="2592288" cy="556278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403648" y="4803998"/>
            <a:ext cx="66156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31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14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323528" y="627534"/>
            <a:ext cx="856895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«МОСКВА – С ЗАБОТОЙ ОБ ИСТОРИИ»</a:t>
            </a:r>
          </a:p>
        </p:txBody>
      </p:sp>
    </p:spTree>
    <p:extLst>
      <p:ext uri="{BB962C8B-B14F-4D97-AF65-F5344CB8AC3E}">
        <p14:creationId xmlns:p14="http://schemas.microsoft.com/office/powerpoint/2010/main" val="1009792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 flipH="1" flipV="1">
            <a:off x="3200494" y="992623"/>
            <a:ext cx="2831053" cy="1363225"/>
          </a:xfrm>
          <a:prstGeom prst="rect">
            <a:avLst/>
          </a:prstGeom>
          <a:solidFill>
            <a:srgbClr val="E74825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 flipH="1" flipV="1">
            <a:off x="6211574" y="992626"/>
            <a:ext cx="2680901" cy="3341499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203848" y="4803998"/>
            <a:ext cx="4815489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  <a:effectLst/>
        </p:grpSpPr>
        <p:sp>
          <p:nvSpPr>
            <p:cNvPr id="52" name="Полилиния 51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олилиния 5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7" name="Прямоугольник 6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Проекты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15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3203848" y="627534"/>
            <a:ext cx="5688632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СОВРЕМЕННЫЙ МЕДИЦИНСКИЙ ДИАГНОСТИЧЕСКИЙ КОМПЛЕКС</a:t>
            </a:r>
          </a:p>
        </p:txBody>
      </p:sp>
      <p:sp>
        <p:nvSpPr>
          <p:cNvPr id="64" name="object 14"/>
          <p:cNvSpPr txBox="1"/>
          <p:nvPr/>
        </p:nvSpPr>
        <p:spPr>
          <a:xfrm>
            <a:off x="3347864" y="1165794"/>
            <a:ext cx="1800200" cy="241609"/>
          </a:xfrm>
          <a:prstGeom prst="rect">
            <a:avLst/>
          </a:prstGeom>
        </p:spPr>
        <p:txBody>
          <a:bodyPr vert="horz" wrap="square" lIns="0" tIns="25912" rIns="0" bIns="0" rtlCol="0">
            <a:spAutoFit/>
          </a:bodyPr>
          <a:lstStyle/>
          <a:p>
            <a:pPr marL="8637" marR="3455">
              <a:spcBef>
                <a:spcPts val="204"/>
              </a:spcBef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</a:t>
            </a:r>
          </a:p>
        </p:txBody>
      </p:sp>
      <p:sp>
        <p:nvSpPr>
          <p:cNvPr id="66" name="object 21"/>
          <p:cNvSpPr txBox="1"/>
          <p:nvPr/>
        </p:nvSpPr>
        <p:spPr>
          <a:xfrm>
            <a:off x="3347864" y="1511692"/>
            <a:ext cx="2671319" cy="655052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/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Проведение экспресс-анализа ключевых показателей организма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bject 23"/>
          <p:cNvSpPr txBox="1"/>
          <p:nvPr/>
        </p:nvSpPr>
        <p:spPr>
          <a:xfrm>
            <a:off x="6435901" y="2240493"/>
            <a:ext cx="2232247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pPr marL="8637" marR="252208"/>
            <a:r>
              <a:rPr lang="ru-RU" sz="1400" spc="-7" dirty="0">
                <a:latin typeface="Arial" panose="020B0604020202020204" pitchFamily="34" charset="0"/>
                <a:cs typeface="Arial" panose="020B0604020202020204" pitchFamily="34" charset="0"/>
              </a:rPr>
              <a:t>обследований</a:t>
            </a:r>
            <a:endParaRPr sz="1400" spc="-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bject 26"/>
          <p:cNvSpPr txBox="1"/>
          <p:nvPr/>
        </p:nvSpPr>
        <p:spPr>
          <a:xfrm>
            <a:off x="6006330" y="1154677"/>
            <a:ext cx="1013942" cy="367794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1200" b="1" cap="all" dirty="0">
                <a:solidFill>
                  <a:srgbClr val="E74825"/>
                </a:solidFill>
              </a:rPr>
              <a:t>В</a:t>
            </a: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bject 26"/>
          <p:cNvSpPr txBox="1"/>
          <p:nvPr/>
        </p:nvSpPr>
        <p:spPr>
          <a:xfrm>
            <a:off x="6228184" y="1859902"/>
            <a:ext cx="1447594" cy="54778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ts val="102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&gt;28 000</a:t>
            </a:r>
            <a:endParaRPr sz="4000" b="1" baseline="-8258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bject 23"/>
          <p:cNvSpPr txBox="1"/>
          <p:nvPr/>
        </p:nvSpPr>
        <p:spPr>
          <a:xfrm>
            <a:off x="6444209" y="1489457"/>
            <a:ext cx="2628292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spc="-7" dirty="0">
                <a:solidFill>
                  <a:srgbClr val="623B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центрах «Мои Документы»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42" name="Полилиния 41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object 21"/>
          <p:cNvSpPr txBox="1"/>
          <p:nvPr/>
        </p:nvSpPr>
        <p:spPr>
          <a:xfrm>
            <a:off x="3347865" y="2740356"/>
            <a:ext cx="2808310" cy="1593771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dirty="0"/>
              <a:t>В трех флагманских офисах появились </a:t>
            </a:r>
            <a:r>
              <a:rPr lang="ru-RU" sz="1400" b="1" dirty="0"/>
              <a:t>роботы-диагносты</a:t>
            </a:r>
            <a:r>
              <a:rPr lang="ru-RU" sz="1400" dirty="0"/>
              <a:t>.</a:t>
            </a:r>
          </a:p>
          <a:p>
            <a:pPr>
              <a:spcBef>
                <a:spcPts val="600"/>
              </a:spcBef>
            </a:pPr>
            <a:r>
              <a:rPr lang="ru-RU" sz="1400" dirty="0"/>
              <a:t>Искусственный интеллект может измерить температуру тела, уровень сахара и кислорода </a:t>
            </a:r>
            <a:br>
              <a:rPr lang="ru-RU" sz="1400" dirty="0"/>
            </a:br>
            <a:r>
              <a:rPr lang="ru-RU" sz="1400" dirty="0"/>
              <a:t>в крови, давление и пульс, </a:t>
            </a:r>
            <a:br>
              <a:rPr lang="ru-RU" sz="1400" dirty="0"/>
            </a:br>
            <a:r>
              <a:rPr lang="ru-RU" sz="1400" dirty="0"/>
              <a:t>объем легких человека</a:t>
            </a:r>
          </a:p>
        </p:txBody>
      </p:sp>
      <p:sp>
        <p:nvSpPr>
          <p:cNvPr id="54" name="object 26"/>
          <p:cNvSpPr txBox="1"/>
          <p:nvPr/>
        </p:nvSpPr>
        <p:spPr>
          <a:xfrm>
            <a:off x="5985257" y="2586183"/>
            <a:ext cx="648072" cy="39478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sz="40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bject 23"/>
          <p:cNvSpPr txBox="1"/>
          <p:nvPr/>
        </p:nvSpPr>
        <p:spPr>
          <a:xfrm>
            <a:off x="6450376" y="2902330"/>
            <a:ext cx="2016223" cy="238992"/>
          </a:xfrm>
          <a:prstGeom prst="rect">
            <a:avLst/>
          </a:prstGeom>
        </p:spPr>
        <p:txBody>
          <a:bodyPr vert="horz" wrap="square" lIns="0" tIns="23321" rIns="0" bIns="0" rtlCol="0">
            <a:spAutoFit/>
          </a:bodyPr>
          <a:lstStyle/>
          <a:p>
            <a:r>
              <a:rPr lang="ru-RU" sz="1400" dirty="0"/>
              <a:t>видов исследований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245239" y="3159465"/>
            <a:ext cx="1354758" cy="501728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pPr algn="r">
              <a:lnSpc>
                <a:spcPts val="1700"/>
              </a:lnSpc>
            </a:pPr>
            <a:r>
              <a:rPr lang="ru-RU" sz="40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4,55</a:t>
            </a:r>
            <a:r>
              <a:rPr lang="ru-RU" sz="3200" b="1" i="0" cap="all" dirty="0">
                <a:solidFill>
                  <a:srgbClr val="E74825"/>
                </a:solidFill>
              </a:rPr>
              <a:t> </a:t>
            </a:r>
            <a:r>
              <a:rPr lang="ru-RU" sz="1200" b="1" i="0" cap="all" dirty="0">
                <a:solidFill>
                  <a:srgbClr val="E74825"/>
                </a:solidFill>
              </a:rPr>
              <a:t>из 5</a:t>
            </a:r>
            <a:r>
              <a:rPr lang="ru-RU" sz="1400" b="1" i="0" cap="all" dirty="0">
                <a:solidFill>
                  <a:srgbClr val="E74825"/>
                </a:solidFill>
              </a:rPr>
              <a:t> 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44209" y="3740442"/>
            <a:ext cx="2430015" cy="418487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1400" i="0" dirty="0">
                <a:solidFill>
                  <a:schemeClr val="tx2"/>
                </a:solidFill>
              </a:rPr>
              <a:t>средняя оценка комплекса москвичами</a:t>
            </a:r>
          </a:p>
        </p:txBody>
      </p:sp>
    </p:spTree>
    <p:extLst>
      <p:ext uri="{BB962C8B-B14F-4D97-AF65-F5344CB8AC3E}">
        <p14:creationId xmlns:p14="http://schemas.microsoft.com/office/powerpoint/2010/main" val="1426286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70" name="Прямоугольник 69"/>
          <p:cNvSpPr/>
          <p:nvPr/>
        </p:nvSpPr>
        <p:spPr>
          <a:xfrm>
            <a:off x="323528" y="2715767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2195736" y="2283718"/>
            <a:ext cx="1589918" cy="37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4211960" y="2283718"/>
            <a:ext cx="1584176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51520" y="2283718"/>
            <a:ext cx="2088232" cy="360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3657840"/>
            <a:ext cx="8346570" cy="930134"/>
            <a:chOff x="278235" y="3716484"/>
            <a:chExt cx="8521202" cy="949593"/>
          </a:xfrm>
        </p:grpSpPr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6815" y="3716484"/>
              <a:ext cx="857406" cy="868863"/>
            </a:xfrm>
            <a:prstGeom prst="rect">
              <a:avLst/>
            </a:prstGeom>
          </p:spPr>
        </p:pic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7160" y="3723878"/>
              <a:ext cx="747326" cy="8608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896" y="3723878"/>
              <a:ext cx="548670" cy="860844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020" y="3723878"/>
              <a:ext cx="917602" cy="860844"/>
            </a:xfrm>
            <a:prstGeom prst="rect">
              <a:avLst/>
            </a:prstGeom>
          </p:spPr>
        </p:pic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16849" y="3723878"/>
              <a:ext cx="849492" cy="860844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53701" y="3723878"/>
              <a:ext cx="1545736" cy="94219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235" y="3723878"/>
              <a:ext cx="665971" cy="860844"/>
            </a:xfrm>
            <a:prstGeom prst="rect">
              <a:avLst/>
            </a:prstGeom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0206" y="3723878"/>
              <a:ext cx="664080" cy="86084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08302" y="3723878"/>
              <a:ext cx="749217" cy="860844"/>
            </a:xfrm>
            <a:prstGeom prst="rect">
              <a:avLst/>
            </a:prstGeom>
          </p:spPr>
        </p:pic>
      </p:grpSp>
      <p:sp>
        <p:nvSpPr>
          <p:cNvPr id="58" name="Прямоугольник 57"/>
          <p:cNvSpPr/>
          <p:nvPr/>
        </p:nvSpPr>
        <p:spPr>
          <a:xfrm>
            <a:off x="6300192" y="2283718"/>
            <a:ext cx="2012596" cy="361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95536" y="2787774"/>
            <a:ext cx="5040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который обеспечивает революционно новый уровень сервиса</a:t>
            </a: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724128" y="2787774"/>
            <a:ext cx="2927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2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rgbClr val="561C0E"/>
              </a:solidFill>
            </a:endParaRPr>
          </a:p>
          <a:p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0" name="Полилиния 39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8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Прямоугольник 83"/>
          <p:cNvSpPr/>
          <p:nvPr/>
        </p:nvSpPr>
        <p:spPr>
          <a:xfrm>
            <a:off x="323528" y="2715767"/>
            <a:ext cx="4824536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709" y="776219"/>
            <a:ext cx="2768772" cy="16936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6691" y="776820"/>
            <a:ext cx="2809485" cy="169248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6"/>
          <a:stretch/>
        </p:blipFill>
        <p:spPr>
          <a:xfrm>
            <a:off x="323528" y="760743"/>
            <a:ext cx="3019393" cy="170856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43" name="Полилиния 42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илиния 4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7" name="Полилиния 46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2915816" y="267494"/>
            <a:ext cx="59766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432025" y="4659982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76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17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67544" y="2787774"/>
            <a:ext cx="48965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292080" y="2787774"/>
            <a:ext cx="352839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270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5978" y="3723878"/>
            <a:ext cx="2717870" cy="81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  <a:p>
            <a:pPr marL="360000">
              <a:lnSpc>
                <a:spcPts val="16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кафе</a:t>
            </a: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718430"/>
            <a:ext cx="223794" cy="316433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3127586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204374" y="3723878"/>
            <a:ext cx="3359988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r>
              <a:rPr lang="en-US" sz="1100" i="1" dirty="0">
                <a:solidFill>
                  <a:srgbClr val="561C0E"/>
                </a:solidFill>
              </a:rPr>
              <a:t/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3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3982362"/>
            <a:ext cx="223794" cy="316433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3718430"/>
            <a:ext cx="223794" cy="316433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046" y="4108354"/>
            <a:ext cx="223794" cy="31643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3718430"/>
            <a:ext cx="223794" cy="316433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5622" y="4108354"/>
            <a:ext cx="223794" cy="3164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413" y="4227573"/>
            <a:ext cx="223794" cy="3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рямоугольник 1023"/>
          <p:cNvSpPr/>
          <p:nvPr/>
        </p:nvSpPr>
        <p:spPr>
          <a:xfrm>
            <a:off x="3059832" y="1059582"/>
            <a:ext cx="2736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/>
              <a:t>госуслуг</a:t>
            </a:r>
            <a:r>
              <a:rPr lang="ru-RU" sz="1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39502"/>
            <a:ext cx="2851178" cy="41223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987824" y="4803998"/>
            <a:ext cx="5031513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idx="14"/>
          </p:nvPr>
        </p:nvSpPr>
        <p:spPr>
          <a:xfrm>
            <a:off x="611560" y="2197421"/>
            <a:ext cx="1944216" cy="1886497"/>
          </a:xfrm>
        </p:spPr>
        <p:txBody>
          <a:bodyPr>
            <a:noAutofit/>
          </a:bodyPr>
          <a:lstStyle/>
          <a:p>
            <a:pPr defTabSz="914400">
              <a:spcBef>
                <a:spcPts val="600"/>
              </a:spcBef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интересов.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059832" y="2355726"/>
            <a:ext cx="2808312" cy="1925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более 10 тысяч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—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/>
              <a:t>Собянин</a:t>
            </a:r>
            <a:r>
              <a:rPr lang="ru-RU" sz="1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984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995686"/>
            <a:ext cx="4425545" cy="2184521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Тренеры Учебного центра </a:t>
            </a:r>
            <a:r>
              <a:rPr lang="ru-RU" dirty="0">
                <a:solidFill>
                  <a:schemeClr val="tx1"/>
                </a:solidFill>
              </a:rPr>
              <a:t>–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771550"/>
            <a:ext cx="4172366" cy="3716445"/>
          </a:xfrm>
          <a:prstGeom prst="rect">
            <a:avLst/>
          </a:prstGeom>
        </p:spPr>
      </p:pic>
      <p:sp>
        <p:nvSpPr>
          <p:cNvPr id="26" name="Текст 3"/>
          <p:cNvSpPr txBox="1">
            <a:spLocks/>
          </p:cNvSpPr>
          <p:nvPr/>
        </p:nvSpPr>
        <p:spPr>
          <a:xfrm>
            <a:off x="4355976" y="826595"/>
            <a:ext cx="4139762" cy="112527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cap="none" dirty="0">
                <a:solidFill>
                  <a:srgbClr val="E74825"/>
                </a:solidFill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</a:p>
          <a:p>
            <a:endParaRPr lang="ru-RU" dirty="0">
              <a:solidFill>
                <a:srgbClr val="E74825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87824" y="4803998"/>
            <a:ext cx="5904656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14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УЧЕБНЫЙ ЦЕНТР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9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4109" y="699542"/>
            <a:ext cx="3306363" cy="1546692"/>
          </a:xfrm>
          <a:prstGeom prst="rect">
            <a:avLst/>
          </a:prstGeom>
        </p:spPr>
      </p:pic>
      <p:sp>
        <p:nvSpPr>
          <p:cNvPr id="102" name="Прямоугольник с двумя скругленными противолежащими углами 101"/>
          <p:cNvSpPr/>
          <p:nvPr/>
        </p:nvSpPr>
        <p:spPr>
          <a:xfrm>
            <a:off x="5877389" y="1831735"/>
            <a:ext cx="2417912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 flipH="1">
            <a:off x="7236296" y="195486"/>
            <a:ext cx="1584176" cy="1584176"/>
            <a:chOff x="395536" y="195486"/>
            <a:chExt cx="1687116" cy="1656184"/>
          </a:xfrm>
          <a:effectLst/>
        </p:grpSpPr>
        <p:sp>
          <p:nvSpPr>
            <p:cNvPr id="63" name="Полилиния 6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6083237" y="1955905"/>
            <a:ext cx="2213487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возможности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4659982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i="1" dirty="0"/>
              <a:t>По состоянию на 11.01.2021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547664" y="627534"/>
            <a:ext cx="3744416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7494"/>
            <a:ext cx="1196268" cy="508834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5844568" y="2968148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844568" y="3794533"/>
            <a:ext cx="2420737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с двумя скругленными противолежащими углами 77"/>
          <p:cNvSpPr/>
          <p:nvPr/>
        </p:nvSpPr>
        <p:spPr>
          <a:xfrm>
            <a:off x="395536" y="1059583"/>
            <a:ext cx="2072496" cy="414499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740952" y="1197749"/>
            <a:ext cx="1881632" cy="19153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r>
              <a:rPr lang="ru-RU" sz="1400" b="1" cap="all" dirty="0">
                <a:solidFill>
                  <a:schemeClr val="bg1"/>
                </a:solidFill>
              </a:rPr>
              <a:t>Наши центры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398411" y="2317817"/>
            <a:ext cx="1313704" cy="501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E74825"/>
                </a:solidFill>
              </a:rPr>
              <a:t>&gt;</a:t>
            </a:r>
            <a:r>
              <a:rPr lang="ru-RU" sz="2800" b="1" dirty="0">
                <a:solidFill>
                  <a:srgbClr val="E74825"/>
                </a:solidFill>
              </a:rPr>
              <a:t>270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7433714" y="2519247"/>
            <a:ext cx="1526353" cy="230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</a:t>
            </a:r>
          </a:p>
        </p:txBody>
      </p:sp>
      <p:grpSp>
        <p:nvGrpSpPr>
          <p:cNvPr id="128" name="Группа 127"/>
          <p:cNvGrpSpPr/>
          <p:nvPr/>
        </p:nvGrpSpPr>
        <p:grpSpPr>
          <a:xfrm>
            <a:off x="6398411" y="3884116"/>
            <a:ext cx="1919282" cy="685997"/>
            <a:chOff x="5252379" y="1935838"/>
            <a:chExt cx="2000538" cy="715040"/>
          </a:xfrm>
        </p:grpSpPr>
        <p:sp>
          <p:nvSpPr>
            <p:cNvPr id="129" name="Прямоугольник 128"/>
            <p:cNvSpPr/>
            <p:nvPr/>
          </p:nvSpPr>
          <p:spPr>
            <a:xfrm>
              <a:off x="5252379" y="1935838"/>
              <a:ext cx="17808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800" b="1" dirty="0">
                  <a:solidFill>
                    <a:srgbClr val="E74825"/>
                  </a:solidFill>
                </a:rPr>
                <a:t>~</a:t>
              </a:r>
              <a:r>
                <a:rPr lang="en-US" sz="2800" b="1" dirty="0">
                  <a:solidFill>
                    <a:srgbClr val="E74825"/>
                  </a:solidFill>
                </a:rPr>
                <a:t>70000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500877" y="2400648"/>
              <a:ext cx="1752040" cy="25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200" dirty="0">
                  <a:solidFill>
                    <a:schemeClr val="tx2"/>
                  </a:solidFill>
                </a:rPr>
                <a:t>Посетителей</a:t>
              </a:r>
              <a:r>
                <a:rPr lang="en-US" sz="1200" dirty="0">
                  <a:solidFill>
                    <a:schemeClr val="tx2"/>
                  </a:solidFill>
                </a:rPr>
                <a:t> </a:t>
              </a:r>
              <a:r>
                <a:rPr lang="ru-RU" sz="1200" dirty="0">
                  <a:solidFill>
                    <a:schemeClr val="tx2"/>
                  </a:solidFill>
                </a:rPr>
                <a:t>в день</a:t>
              </a:r>
            </a:p>
          </p:txBody>
        </p:sp>
      </p:grpSp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53" y="2292562"/>
            <a:ext cx="556543" cy="5565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526" y="4011259"/>
            <a:ext cx="540265" cy="540265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045" y="2908908"/>
            <a:ext cx="936106" cy="936104"/>
          </a:xfrm>
          <a:prstGeom prst="rect">
            <a:avLst/>
          </a:prstGeom>
        </p:spPr>
      </p:pic>
      <p:sp>
        <p:nvSpPr>
          <p:cNvPr id="67" name="Прямоугольник 6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69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843808" y="4803998"/>
            <a:ext cx="4248472" cy="7749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bject 27"/>
          <p:cNvSpPr txBox="1"/>
          <p:nvPr/>
        </p:nvSpPr>
        <p:spPr>
          <a:xfrm>
            <a:off x="1255106" y="2368370"/>
            <a:ext cx="1340660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районных </a:t>
            </a:r>
          </a:p>
          <a:p>
            <a:pPr marR="5080"/>
            <a:r>
              <a:rPr lang="ru-RU" sz="1200" dirty="0">
                <a:solidFill>
                  <a:schemeClr val="tx2"/>
                </a:solidFill>
              </a:rPr>
              <a:t>центров </a:t>
            </a:r>
            <a:r>
              <a:rPr lang="ru-RU" sz="1200" dirty="0" err="1">
                <a:solidFill>
                  <a:schemeClr val="tx2"/>
                </a:solidFill>
              </a:rPr>
              <a:t>госуслуг</a:t>
            </a:r>
            <a:endParaRPr sz="1200" dirty="0">
              <a:solidFill>
                <a:schemeClr val="tx2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06092" y="1746398"/>
            <a:ext cx="107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74825"/>
                </a:solidFill>
              </a:rPr>
              <a:t>128</a:t>
            </a: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97" y="1808305"/>
            <a:ext cx="628406" cy="624010"/>
          </a:xfrm>
          <a:prstGeom prst="rect">
            <a:avLst/>
          </a:prstGeom>
        </p:spPr>
      </p:pic>
      <p:sp>
        <p:nvSpPr>
          <p:cNvPr id="84" name="object 27"/>
          <p:cNvSpPr txBox="1"/>
          <p:nvPr/>
        </p:nvSpPr>
        <p:spPr>
          <a:xfrm>
            <a:off x="2915112" y="2368370"/>
            <a:ext cx="2543725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/>
            <a:r>
              <a:rPr lang="ru-RU" sz="1200" dirty="0">
                <a:solidFill>
                  <a:schemeClr val="tx2"/>
                </a:solidFill>
              </a:rPr>
              <a:t>флагманских офиса ЦАО, ЮЗАО, ЮАО, ВАО и Дворец на ВДНХ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507218" y="1746398"/>
            <a:ext cx="10783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E74825"/>
                </a:solidFill>
              </a:rPr>
              <a:t>4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2902564" y="911556"/>
            <a:ext cx="1598328" cy="679132"/>
            <a:chOff x="-45125" y="3835963"/>
            <a:chExt cx="1665997" cy="707885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-45125" y="3835963"/>
              <a:ext cx="278554" cy="70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>
                  <a:solidFill>
                    <a:srgbClr val="E74825"/>
                  </a:solidFill>
                </a:rPr>
                <a:t>7</a:t>
              </a: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62704" y="3917919"/>
              <a:ext cx="1358168" cy="5453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chemeClr val="tx2"/>
                  </a:solidFill>
                </a:rPr>
                <a:t>дней</a:t>
              </a:r>
              <a:r>
                <a:rPr lang="en-US" sz="1400" dirty="0">
                  <a:solidFill>
                    <a:schemeClr val="tx2"/>
                  </a:solidFill>
                </a:rPr>
                <a:t> </a:t>
              </a:r>
              <a:r>
                <a:rPr lang="ru-RU" sz="1400" dirty="0">
                  <a:solidFill>
                    <a:schemeClr val="tx2"/>
                  </a:solidFill>
                </a:rPr>
                <a:t/>
              </a:r>
              <a:br>
                <a:rPr lang="ru-RU" sz="1400" dirty="0">
                  <a:solidFill>
                    <a:schemeClr val="tx2"/>
                  </a:solidFill>
                </a:rPr>
              </a:br>
              <a:r>
                <a:rPr lang="ru-RU" sz="1400" dirty="0">
                  <a:solidFill>
                    <a:schemeClr val="tx2"/>
                  </a:solidFill>
                </a:rPr>
                <a:t>в неделю</a:t>
              </a:r>
            </a:p>
          </p:txBody>
        </p:sp>
      </p:grpSp>
      <p:sp>
        <p:nvSpPr>
          <p:cNvPr id="114" name="Объект 6"/>
          <p:cNvSpPr txBox="1">
            <a:spLocks/>
          </p:cNvSpPr>
          <p:nvPr/>
        </p:nvSpPr>
        <p:spPr>
          <a:xfrm>
            <a:off x="1253604" y="3304777"/>
            <a:ext cx="1496639" cy="2391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8.00</a:t>
            </a:r>
            <a:r>
              <a:rPr lang="ru-RU" sz="18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18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20.00</a:t>
            </a:r>
            <a:endParaRPr lang="ru-RU" sz="1800" spc="-50" dirty="0">
              <a:solidFill>
                <a:srgbClr val="E74825"/>
              </a:solidFill>
            </a:endParaRPr>
          </a:p>
        </p:txBody>
      </p:sp>
      <p:sp>
        <p:nvSpPr>
          <p:cNvPr id="116" name="Объект 6"/>
          <p:cNvSpPr txBox="1">
            <a:spLocks/>
          </p:cNvSpPr>
          <p:nvPr/>
        </p:nvSpPr>
        <p:spPr>
          <a:xfrm>
            <a:off x="2897217" y="3304777"/>
            <a:ext cx="1843585" cy="2360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ru-RU" sz="2000" spc="-50" dirty="0">
                <a:solidFill>
                  <a:srgbClr val="E74825"/>
                </a:solidFill>
              </a:rPr>
              <a:t>10.00</a:t>
            </a:r>
            <a:r>
              <a:rPr lang="ru-RU" sz="2400" spc="-50" dirty="0"/>
              <a:t> </a:t>
            </a:r>
            <a:r>
              <a:rPr lang="ru-RU" sz="1800" b="0" cap="none" spc="-50" dirty="0">
                <a:solidFill>
                  <a:schemeClr val="tx2"/>
                </a:solidFill>
              </a:rPr>
              <a:t>до</a:t>
            </a:r>
            <a:r>
              <a:rPr lang="ru-RU" sz="2400" cap="none" spc="-50" dirty="0">
                <a:solidFill>
                  <a:schemeClr val="tx2"/>
                </a:solidFill>
              </a:rPr>
              <a:t> </a:t>
            </a:r>
            <a:r>
              <a:rPr lang="ru-RU" sz="2000" spc="-50" dirty="0">
                <a:solidFill>
                  <a:srgbClr val="E74825"/>
                </a:solidFill>
              </a:rPr>
              <a:t>22.00</a:t>
            </a:r>
          </a:p>
        </p:txBody>
      </p:sp>
      <p:pic>
        <p:nvPicPr>
          <p:cNvPr id="120" name="Рисунок 1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81" y="3098402"/>
            <a:ext cx="573922" cy="573922"/>
          </a:xfrm>
          <a:prstGeom prst="rect">
            <a:avLst/>
          </a:prstGeom>
        </p:spPr>
      </p:pic>
      <p:sp>
        <p:nvSpPr>
          <p:cNvPr id="143" name="Прямоугольник 142"/>
          <p:cNvSpPr/>
          <p:nvPr/>
        </p:nvSpPr>
        <p:spPr>
          <a:xfrm>
            <a:off x="546453" y="2968148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5" name="Группа 144"/>
          <p:cNvGrpSpPr/>
          <p:nvPr/>
        </p:nvGrpSpPr>
        <p:grpSpPr>
          <a:xfrm>
            <a:off x="1011237" y="3877300"/>
            <a:ext cx="1659527" cy="663469"/>
            <a:chOff x="4208948" y="2030631"/>
            <a:chExt cx="1729787" cy="691558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4208948" y="2030631"/>
              <a:ext cx="1729787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100</a:t>
              </a:r>
              <a:r>
                <a:rPr lang="en-US" sz="2800" b="1" dirty="0">
                  <a:solidFill>
                    <a:srgbClr val="E74825"/>
                  </a:solidFill>
                </a:rPr>
                <a:t>00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4458506" y="2433463"/>
              <a:ext cx="1296423" cy="28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сотрудников</a:t>
              </a:r>
            </a:p>
          </p:txBody>
        </p:sp>
      </p:grpSp>
      <p:pic>
        <p:nvPicPr>
          <p:cNvPr id="148" name="Рисунок 14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56" y="3977305"/>
            <a:ext cx="570741" cy="574759"/>
          </a:xfrm>
          <a:prstGeom prst="rect">
            <a:avLst/>
          </a:prstGeom>
        </p:spPr>
      </p:pic>
      <p:grpSp>
        <p:nvGrpSpPr>
          <p:cNvPr id="149" name="Группа 148"/>
          <p:cNvGrpSpPr/>
          <p:nvPr/>
        </p:nvGrpSpPr>
        <p:grpSpPr>
          <a:xfrm>
            <a:off x="3217297" y="3877299"/>
            <a:ext cx="1597687" cy="663470"/>
            <a:chOff x="5230632" y="1738688"/>
            <a:chExt cx="1665329" cy="691559"/>
          </a:xfrm>
        </p:grpSpPr>
        <p:sp>
          <p:nvSpPr>
            <p:cNvPr id="150" name="Прямоугольник 149"/>
            <p:cNvSpPr/>
            <p:nvPr/>
          </p:nvSpPr>
          <p:spPr>
            <a:xfrm>
              <a:off x="5230632" y="1738688"/>
              <a:ext cx="1665329" cy="54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E74825"/>
                  </a:solidFill>
                </a:rPr>
                <a:t>&gt;</a:t>
              </a:r>
              <a:r>
                <a:rPr lang="ru-RU" sz="2800" b="1" dirty="0">
                  <a:solidFill>
                    <a:srgbClr val="E74825"/>
                  </a:solidFill>
                </a:rPr>
                <a:t>700</a:t>
              </a:r>
              <a:r>
                <a:rPr lang="en-US" sz="2800" b="1" dirty="0">
                  <a:solidFill>
                    <a:srgbClr val="E74825"/>
                  </a:solidFill>
                </a:rPr>
                <a:t>0</a:t>
              </a:r>
              <a:endParaRPr lang="ru-RU"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5480191" y="2141521"/>
              <a:ext cx="1269259" cy="2887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solidFill>
                    <a:schemeClr val="tx2"/>
                  </a:solidFill>
                </a:rPr>
                <a:t>окон приема</a:t>
              </a:r>
            </a:p>
          </p:txBody>
        </p:sp>
      </p:grpSp>
      <p:pic>
        <p:nvPicPr>
          <p:cNvPr id="152" name="Рисунок 1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569" y="3998221"/>
            <a:ext cx="540701" cy="540701"/>
          </a:xfrm>
          <a:prstGeom prst="rect">
            <a:avLst/>
          </a:prstGeom>
        </p:spPr>
      </p:pic>
      <p:sp>
        <p:nvSpPr>
          <p:cNvPr id="153" name="Прямоугольник 152"/>
          <p:cNvSpPr/>
          <p:nvPr/>
        </p:nvSpPr>
        <p:spPr>
          <a:xfrm>
            <a:off x="546453" y="3795446"/>
            <a:ext cx="4752000" cy="18000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64813" y="3207723"/>
            <a:ext cx="176083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solidFill>
                  <a:schemeClr val="tx2"/>
                </a:solidFill>
              </a:rPr>
              <a:t>услуг без привязки </a:t>
            </a:r>
            <a:br>
              <a:rPr lang="ru-RU" sz="1200" dirty="0">
                <a:solidFill>
                  <a:schemeClr val="tx2"/>
                </a:solidFill>
              </a:rPr>
            </a:br>
            <a:r>
              <a:rPr lang="ru-RU" sz="1200" dirty="0">
                <a:solidFill>
                  <a:schemeClr val="tx2"/>
                </a:solidFill>
              </a:rPr>
              <a:t>к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6485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 flipV="1">
            <a:off x="2699792" y="1995686"/>
            <a:ext cx="6192688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2699792" y="987575"/>
            <a:ext cx="230425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бъект 6"/>
          <p:cNvSpPr txBox="1">
            <a:spLocks/>
          </p:cNvSpPr>
          <p:nvPr/>
        </p:nvSpPr>
        <p:spPr>
          <a:xfrm>
            <a:off x="2987824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398" y="3343896"/>
            <a:ext cx="307974" cy="307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365" y="2842996"/>
            <a:ext cx="360040" cy="3600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936" y="2249532"/>
            <a:ext cx="392899" cy="3942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991" y="2139702"/>
            <a:ext cx="429667" cy="4296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6416" y="3848114"/>
            <a:ext cx="406817" cy="4068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1665" y="2643758"/>
            <a:ext cx="476319" cy="476319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709" y="3826318"/>
            <a:ext cx="399353" cy="399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5309" y="3322923"/>
            <a:ext cx="369031" cy="320812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3779912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Пульты</a:t>
            </a:r>
            <a:br>
              <a:rPr lang="ru-RU" b="0" i="1" cap="none" dirty="0">
                <a:solidFill>
                  <a:schemeClr val="tx2"/>
                </a:solidFill>
              </a:rPr>
            </a:br>
            <a:r>
              <a:rPr lang="ru-RU" b="0" i="1" cap="none" dirty="0">
                <a:solidFill>
                  <a:schemeClr val="tx2"/>
                </a:solidFill>
              </a:rPr>
              <a:t>оценки качества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0" name="Объект 6"/>
          <p:cNvSpPr txBox="1">
            <a:spLocks/>
          </p:cNvSpPr>
          <p:nvPr/>
        </p:nvSpPr>
        <p:spPr>
          <a:xfrm>
            <a:off x="3779912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chemeClr val="tx2"/>
                </a:solidFill>
              </a:rPr>
              <a:t>E-mail</a:t>
            </a:r>
            <a:r>
              <a:rPr lang="ru-RU" b="0" i="1" cap="none" dirty="0">
                <a:solidFill>
                  <a:schemeClr val="tx2"/>
                </a:solidFill>
              </a:rPr>
              <a:t> </a:t>
            </a:r>
            <a:r>
              <a:rPr lang="en-US" b="0" i="1" cap="none" dirty="0">
                <a:solidFill>
                  <a:schemeClr val="tx2"/>
                </a:solidFill>
              </a:rPr>
              <a:t>/</a:t>
            </a:r>
            <a:r>
              <a:rPr lang="ru-RU" b="0" i="1" cap="none" dirty="0">
                <a:solidFill>
                  <a:schemeClr val="tx2"/>
                </a:solidFill>
              </a:rPr>
              <a:t> Почта</a:t>
            </a: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1" name="Объект 6"/>
          <p:cNvSpPr txBox="1">
            <a:spLocks/>
          </p:cNvSpPr>
          <p:nvPr/>
        </p:nvSpPr>
        <p:spPr>
          <a:xfrm>
            <a:off x="6588224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22" name="Объект 6"/>
          <p:cNvSpPr txBox="1">
            <a:spLocks/>
          </p:cNvSpPr>
          <p:nvPr/>
        </p:nvSpPr>
        <p:spPr>
          <a:xfrm>
            <a:off x="3779912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chemeClr val="tx2"/>
              </a:solidFill>
            </a:endParaRPr>
          </a:p>
        </p:txBody>
      </p:sp>
      <p:sp>
        <p:nvSpPr>
          <p:cNvPr id="23" name="Объект 6"/>
          <p:cNvSpPr txBox="1">
            <a:spLocks/>
          </p:cNvSpPr>
          <p:nvPr/>
        </p:nvSpPr>
        <p:spPr>
          <a:xfrm>
            <a:off x="6588224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6588224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3779912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chemeClr val="tx2"/>
                </a:solidFill>
              </a:rPr>
              <a:t>Горячая линия</a:t>
            </a:r>
          </a:p>
        </p:txBody>
      </p:sp>
      <p:sp>
        <p:nvSpPr>
          <p:cNvPr id="26" name="Объект 6"/>
          <p:cNvSpPr txBox="1">
            <a:spLocks/>
          </p:cNvSpPr>
          <p:nvPr/>
        </p:nvSpPr>
        <p:spPr>
          <a:xfrm>
            <a:off x="6588224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5148064" y="1203598"/>
            <a:ext cx="3798567" cy="663346"/>
            <a:chOff x="530937" y="2713741"/>
            <a:chExt cx="3798567" cy="663346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30937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0" b="1" dirty="0">
                  <a:solidFill>
                    <a:srgbClr val="E74825"/>
                  </a:solidFill>
                </a:rPr>
                <a:t>97</a:t>
              </a:r>
              <a:r>
                <a:rPr lang="ru-RU" sz="4400" b="1" dirty="0">
                  <a:solidFill>
                    <a:srgbClr val="E74825"/>
                  </a:solidFill>
                </a:rPr>
                <a:t>%</a:t>
              </a:r>
              <a:endParaRPr lang="ru-RU" sz="2800" dirty="0">
                <a:solidFill>
                  <a:srgbClr val="E74825"/>
                </a:solidFill>
              </a:endParaRP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2619170" y="2713741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52" y="304237"/>
            <a:ext cx="2074184" cy="45717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2639001" y="627534"/>
            <a:ext cx="625347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627784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771800" y="4803998"/>
            <a:ext cx="367240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444208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3" name="Заголовок 13"/>
          <p:cNvSpPr txBox="1">
            <a:spLocks/>
          </p:cNvSpPr>
          <p:nvPr/>
        </p:nvSpPr>
        <p:spPr>
          <a:xfrm>
            <a:off x="8748464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20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13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659910" y="1419622"/>
            <a:ext cx="2736304" cy="1676721"/>
          </a:xfrm>
        </p:spPr>
        <p:txBody>
          <a:bodyPr>
            <a:noAutofit/>
          </a:bodyPr>
          <a:lstStyle/>
          <a:p>
            <a:pPr algn="r"/>
            <a:r>
              <a:rPr lang="ru-RU" sz="2800" i="1" cap="none" dirty="0">
                <a:solidFill>
                  <a:schemeClr val="tx2"/>
                </a:solidFill>
              </a:rPr>
              <a:t>С заботой</a:t>
            </a:r>
            <a:br>
              <a:rPr lang="ru-RU" sz="2800" i="1" cap="none" dirty="0">
                <a:solidFill>
                  <a:schemeClr val="tx2"/>
                </a:solidFill>
              </a:rPr>
            </a:br>
            <a:r>
              <a:rPr lang="ru-RU" sz="2800" i="1" cap="none" dirty="0">
                <a:solidFill>
                  <a:schemeClr val="tx2"/>
                </a:solidFill>
              </a:rPr>
              <a:t>о жителях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615707"/>
            <a:ext cx="4832380" cy="46476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40"/>
              </a:lnSpc>
            </a:pPr>
            <a:r>
              <a:rPr lang="ru-RU" sz="2400" dirty="0"/>
              <a:t>Спасибо за внимание!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22" y="3825569"/>
            <a:ext cx="1792410" cy="7624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5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277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2" name="Прямоугольник 271"/>
          <p:cNvSpPr/>
          <p:nvPr/>
        </p:nvSpPr>
        <p:spPr>
          <a:xfrm flipV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</p:spPr>
      </p:pic>
      <p:grpSp>
        <p:nvGrpSpPr>
          <p:cNvPr id="109" name="Группа 108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102" name="Полилиния 101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олилиния 102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9" name="Рисунок 8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31120"/>
            <a:ext cx="2845571" cy="2023529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99" name="Полилиния 9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олилиния 97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971600" y="3723878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Доступная среда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2699792" y="3723878"/>
            <a:ext cx="19904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Сервис</a:t>
            </a:r>
          </a:p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сурдоперевода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597750" y="3795886"/>
            <a:ext cx="13424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 err="1">
                <a:solidFill>
                  <a:srgbClr val="561C0E"/>
                </a:solidFill>
              </a:rPr>
              <a:t>Велопарковка</a:t>
            </a: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  <a:p>
            <a:pPr defTabSz="457200">
              <a:defRPr/>
            </a:pPr>
            <a:endParaRPr lang="ru-RU" sz="1100" i="1" dirty="0">
              <a:solidFill>
                <a:srgbClr val="561C0E"/>
              </a:solidFill>
            </a:endParaRPr>
          </a:p>
        </p:txBody>
      </p:sp>
      <p:pic>
        <p:nvPicPr>
          <p:cNvPr id="178" name="Рисунок 17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3648700"/>
            <a:ext cx="576064" cy="578008"/>
          </a:xfrm>
          <a:prstGeom prst="rect">
            <a:avLst/>
          </a:prstGeom>
        </p:spPr>
      </p:pic>
      <p:pic>
        <p:nvPicPr>
          <p:cNvPr id="179" name="Рисунок 17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476969"/>
            <a:ext cx="576064" cy="576064"/>
          </a:xfrm>
          <a:prstGeom prst="rect">
            <a:avLst/>
          </a:prstGeom>
        </p:spPr>
      </p:pic>
      <p:pic>
        <p:nvPicPr>
          <p:cNvPr id="180" name="Рисунок 1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1419622"/>
            <a:ext cx="649172" cy="648073"/>
          </a:xfrm>
          <a:prstGeom prst="rect">
            <a:avLst/>
          </a:prstGeom>
        </p:spPr>
      </p:pic>
      <p:pic>
        <p:nvPicPr>
          <p:cNvPr id="181" name="Рисунок 18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521054"/>
            <a:ext cx="546640" cy="546640"/>
          </a:xfrm>
          <a:prstGeom prst="rect">
            <a:avLst/>
          </a:prstGeom>
        </p:spPr>
      </p:pic>
      <p:cxnSp>
        <p:nvCxnSpPr>
          <p:cNvPr id="184" name="Прямая соединительная линия 183"/>
          <p:cNvCxnSpPr/>
          <p:nvPr/>
        </p:nvCxnSpPr>
        <p:spPr>
          <a:xfrm>
            <a:off x="323528" y="1131590"/>
            <a:ext cx="0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1346230" y="2089760"/>
            <a:ext cx="8495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Комната матери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и ребенка</a:t>
            </a:r>
          </a:p>
        </p:txBody>
      </p:sp>
      <p:sp>
        <p:nvSpPr>
          <p:cNvPr id="206" name="Прямоугольник 205"/>
          <p:cNvSpPr/>
          <p:nvPr/>
        </p:nvSpPr>
        <p:spPr>
          <a:xfrm>
            <a:off x="46754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Детский уголок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Кофе/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 err="1">
                <a:solidFill>
                  <a:srgbClr val="561C0E"/>
                </a:solidFill>
              </a:rPr>
              <a:t>снэки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210" name="Прямоугольник 209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Зона обмена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книгами</a:t>
            </a:r>
          </a:p>
        </p:txBody>
      </p:sp>
      <p:sp>
        <p:nvSpPr>
          <p:cNvPr id="212" name="Прямоугольник 211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Кулер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водой</a:t>
            </a:r>
          </a:p>
        </p:txBody>
      </p:sp>
      <p:sp>
        <p:nvSpPr>
          <p:cNvPr id="243" name="Прямоугольник 242"/>
          <p:cNvSpPr/>
          <p:nvPr/>
        </p:nvSpPr>
        <p:spPr>
          <a:xfrm>
            <a:off x="4644008" y="2089760"/>
            <a:ext cx="9678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Стойка</a:t>
            </a:r>
          </a:p>
          <a:p>
            <a:pPr algn="ctr" defTabSz="457200">
              <a:defRPr/>
            </a:pPr>
            <a:r>
              <a:rPr lang="ru-RU" sz="1100" i="1" dirty="0">
                <a:solidFill>
                  <a:srgbClr val="561C0E"/>
                </a:solidFill>
              </a:rPr>
              <a:t>с газетами</a:t>
            </a:r>
          </a:p>
        </p:txBody>
      </p:sp>
      <p:sp>
        <p:nvSpPr>
          <p:cNvPr id="247" name="Прямоугольник с двумя скругленными противолежащими углами 246"/>
          <p:cNvSpPr/>
          <p:nvPr/>
        </p:nvSpPr>
        <p:spPr>
          <a:xfrm>
            <a:off x="323528" y="987574"/>
            <a:ext cx="1584176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комфорта</a:t>
            </a:r>
          </a:p>
        </p:txBody>
      </p:sp>
      <p:sp>
        <p:nvSpPr>
          <p:cNvPr id="285" name="Прямоугольник 284"/>
          <p:cNvSpPr/>
          <p:nvPr/>
        </p:nvSpPr>
        <p:spPr>
          <a:xfrm flipV="1">
            <a:off x="2339752" y="3219822"/>
            <a:ext cx="345638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" name="Прямоугольник с двумя скругленными противолежащими углами 285"/>
          <p:cNvSpPr/>
          <p:nvPr/>
        </p:nvSpPr>
        <p:spPr>
          <a:xfrm>
            <a:off x="323528" y="3075806"/>
            <a:ext cx="187220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7" name="TextBox 286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доступности</a:t>
            </a:r>
          </a:p>
        </p:txBody>
      </p:sp>
      <p:pic>
        <p:nvPicPr>
          <p:cNvPr id="294" name="Рисунок 29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254" y="1491630"/>
            <a:ext cx="576064" cy="576064"/>
          </a:xfrm>
          <a:prstGeom prst="rect">
            <a:avLst/>
          </a:prstGeom>
        </p:spPr>
      </p:pic>
      <p:pic>
        <p:nvPicPr>
          <p:cNvPr id="295" name="Рисунок 29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79862"/>
            <a:ext cx="576064" cy="578009"/>
          </a:xfrm>
          <a:prstGeom prst="rect">
            <a:avLst/>
          </a:prstGeom>
        </p:spPr>
      </p:pic>
      <p:pic>
        <p:nvPicPr>
          <p:cNvPr id="296" name="Рисунок 29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38954"/>
            <a:ext cx="528740" cy="528740"/>
          </a:xfrm>
          <a:prstGeom prst="rect">
            <a:avLst/>
          </a:prstGeom>
        </p:spPr>
      </p:pic>
      <p:pic>
        <p:nvPicPr>
          <p:cNvPr id="297" name="Рисунок 2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21934"/>
            <a:ext cx="433992" cy="43399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1347614"/>
            <a:ext cx="787625" cy="787625"/>
          </a:xfrm>
          <a:prstGeom prst="rect">
            <a:avLst/>
          </a:prstGeom>
        </p:spPr>
      </p:pic>
      <p:cxnSp>
        <p:nvCxnSpPr>
          <p:cNvPr id="47" name="Прямая соединительная линия 46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5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3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5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</p:spPr>
      </p:pic>
      <p:grpSp>
        <p:nvGrpSpPr>
          <p:cNvPr id="84" name="Группа 8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6" cy="1656184"/>
          </a:xfrm>
        </p:grpSpPr>
        <p:sp>
          <p:nvSpPr>
            <p:cNvPr id="85" name="Полилиния 8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олилиния 8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  <a:effectLst/>
        </p:grpSpPr>
        <p:sp>
          <p:nvSpPr>
            <p:cNvPr id="89" name="Полилиния 88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>
                <a:gd name="connsiteX0" fmla="*/ 366594 w 1656184"/>
                <a:gd name="connsiteY0" fmla="*/ 0 h 1656184"/>
                <a:gd name="connsiteX1" fmla="*/ 1656184 w 1656184"/>
                <a:gd name="connsiteY1" fmla="*/ 0 h 1656184"/>
                <a:gd name="connsiteX2" fmla="*/ 1656184 w 1656184"/>
                <a:gd name="connsiteY2" fmla="*/ 522639 h 1656184"/>
                <a:gd name="connsiteX3" fmla="*/ 549879 w 1656184"/>
                <a:gd name="connsiteY3" fmla="*/ 522639 h 1656184"/>
                <a:gd name="connsiteX4" fmla="*/ 549879 w 1656184"/>
                <a:gd name="connsiteY4" fmla="*/ 1656184 h 1656184"/>
                <a:gd name="connsiteX5" fmla="*/ 0 w 1656184"/>
                <a:gd name="connsiteY5" fmla="*/ 1656184 h 1656184"/>
                <a:gd name="connsiteX6" fmla="*/ 0 w 1656184"/>
                <a:gd name="connsiteY6" fmla="*/ 348433 h 1656184"/>
                <a:gd name="connsiteX7" fmla="*/ 366594 w 1656184"/>
                <a:gd name="connsiteY7" fmla="*/ 0 h 16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Полилиния 89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>
                <a:gd name="connsiteX0" fmla="*/ 366594 w 1687115"/>
                <a:gd name="connsiteY0" fmla="*/ 0 h 522639"/>
                <a:gd name="connsiteX1" fmla="*/ 1687115 w 1687115"/>
                <a:gd name="connsiteY1" fmla="*/ 0 h 522639"/>
                <a:gd name="connsiteX2" fmla="*/ 1687115 w 1687115"/>
                <a:gd name="connsiteY2" fmla="*/ 522639 h 522639"/>
                <a:gd name="connsiteX3" fmla="*/ 549879 w 1687115"/>
                <a:gd name="connsiteY3" fmla="*/ 522639 h 522639"/>
                <a:gd name="connsiteX4" fmla="*/ 0 w 1687115"/>
                <a:gd name="connsiteY4" fmla="*/ 522639 h 522639"/>
                <a:gd name="connsiteX5" fmla="*/ 0 w 1687115"/>
                <a:gd name="connsiteY5" fmla="*/ 348433 h 522639"/>
                <a:gd name="connsiteX6" fmla="*/ 366594 w 1687115"/>
                <a:gd name="connsiteY6" fmla="*/ 0 h 522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4" name="Прямоугольник 73"/>
          <p:cNvSpPr/>
          <p:nvPr/>
        </p:nvSpPr>
        <p:spPr>
          <a:xfrm flipV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 flipV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 flipV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с двумя скругленными противолежащими углами 76"/>
          <p:cNvSpPr/>
          <p:nvPr/>
        </p:nvSpPr>
        <p:spPr>
          <a:xfrm>
            <a:off x="323528" y="987574"/>
            <a:ext cx="223224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экономии времени</a:t>
            </a:r>
          </a:p>
        </p:txBody>
      </p:sp>
      <p:sp>
        <p:nvSpPr>
          <p:cNvPr id="79" name="Прямоугольник 78"/>
          <p:cNvSpPr/>
          <p:nvPr/>
        </p:nvSpPr>
        <p:spPr>
          <a:xfrm flipV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с двумя скругленными противолежащими углами 79"/>
          <p:cNvSpPr/>
          <p:nvPr/>
        </p:nvSpPr>
        <p:spPr>
          <a:xfrm>
            <a:off x="323528" y="3075806"/>
            <a:ext cx="1512168" cy="360040"/>
          </a:xfrm>
          <a:prstGeom prst="round2Diag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TextBox 80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для удобства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Администратор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зала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651870"/>
            <a:ext cx="593680" cy="59367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491630"/>
            <a:ext cx="576064" cy="576064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1491630"/>
            <a:ext cx="504056" cy="50575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44" y="3651870"/>
            <a:ext cx="568226" cy="568224"/>
          </a:xfrm>
          <a:prstGeom prst="rect">
            <a:avLst/>
          </a:prstGeom>
        </p:spPr>
      </p:pic>
      <p:cxnSp>
        <p:nvCxnSpPr>
          <p:cNvPr id="82" name="Прямая соединительная линия 81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ЕДИНЫЙ НАБОР ДРУЖЕЛЮБНЫХ СЕРВИСОВ</a:t>
            </a: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98" name="Прямоугольник 97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Терминал передачи</a:t>
            </a:r>
          </a:p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показаний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 err="1">
                <a:solidFill>
                  <a:schemeClr val="tx2"/>
                </a:solidFill>
              </a:rPr>
              <a:t>Фотокабины</a:t>
            </a:r>
            <a:endParaRPr lang="ru-RU" sz="1100" i="1" dirty="0">
              <a:solidFill>
                <a:srgbClr val="561C0E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госпошлин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окне приема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Оплата пошлин 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в терминале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Копирование</a:t>
            </a:r>
            <a:br>
              <a:rPr lang="ru-RU" sz="1100" i="1" dirty="0">
                <a:solidFill>
                  <a:schemeClr val="tx2"/>
                </a:solidFill>
              </a:rPr>
            </a:br>
            <a:r>
              <a:rPr lang="ru-RU" sz="1100" i="1" dirty="0">
                <a:solidFill>
                  <a:schemeClr val="tx2"/>
                </a:solidFill>
              </a:rPr>
              <a:t>документов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ru-RU" sz="1100" i="1" dirty="0">
                <a:solidFill>
                  <a:schemeClr val="tx2"/>
                </a:solidFill>
              </a:rPr>
              <a:t>Бесплатный </a:t>
            </a:r>
            <a:r>
              <a:rPr lang="en-US" sz="1100" i="1" dirty="0" err="1">
                <a:solidFill>
                  <a:schemeClr val="tx2"/>
                </a:solidFill>
              </a:rPr>
              <a:t>WiFi</a:t>
            </a:r>
            <a:endParaRPr lang="en-US" sz="1100" i="1" dirty="0">
              <a:solidFill>
                <a:schemeClr val="tx2"/>
              </a:solidFill>
            </a:endParaRPr>
          </a:p>
        </p:txBody>
      </p:sp>
      <p:pic>
        <p:nvPicPr>
          <p:cNvPr id="110" name="Рисунок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491630"/>
            <a:ext cx="576064" cy="577039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419622"/>
            <a:ext cx="642559" cy="643646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19622"/>
            <a:ext cx="648072" cy="648072"/>
          </a:xfrm>
          <a:prstGeom prst="rect">
            <a:avLst/>
          </a:prstGeom>
        </p:spPr>
      </p:pic>
      <p:cxnSp>
        <p:nvCxnSpPr>
          <p:cNvPr id="116" name="Прямая соединительная линия 115"/>
          <p:cNvCxnSpPr/>
          <p:nvPr/>
        </p:nvCxnSpPr>
        <p:spPr>
          <a:xfrm>
            <a:off x="2771800" y="4803998"/>
            <a:ext cx="43924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11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4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6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 flipV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 flipV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99792" y="3982578"/>
            <a:ext cx="1728192" cy="245356"/>
          </a:xfrm>
          <a:prstGeom prst="roundRect">
            <a:avLst/>
          </a:prstGeom>
          <a:solidFill>
            <a:srgbClr val="E2C2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395534" y="1851670"/>
            <a:ext cx="8280922" cy="0"/>
          </a:xfrm>
          <a:prstGeom prst="line">
            <a:avLst/>
          </a:prstGeom>
          <a:ln w="38100">
            <a:solidFill>
              <a:srgbClr val="CD965F"/>
            </a:solidFill>
            <a:prstDash val="solid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96" name="Объект 6"/>
            <p:cNvSpPr txBox="1">
              <a:spLocks/>
            </p:cNvSpPr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914400">
                <a:lnSpc>
                  <a:spcPct val="80000"/>
                </a:lnSpc>
                <a:buNone/>
              </a:pPr>
              <a:r>
                <a:rPr lang="ru-RU" cap="none" dirty="0">
                  <a:solidFill>
                    <a:srgbClr val="E74825"/>
                  </a:solidFill>
                </a:rPr>
                <a:t>в подарок</a:t>
              </a:r>
            </a:p>
          </p:txBody>
        </p:sp>
        <p:sp>
          <p:nvSpPr>
            <p:cNvPr id="30" name="Объект 6"/>
            <p:cNvSpPr txBox="1">
              <a:spLocks/>
            </p:cNvSpPr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ru-RU" b="0" cap="none" dirty="0">
                  <a:solidFill>
                    <a:schemeClr val="tx2"/>
                  </a:solidFill>
                </a:rPr>
                <a:t>кофе</a:t>
              </a:r>
            </a:p>
          </p:txBody>
        </p:sp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19822"/>
            <a:ext cx="1080120" cy="996936"/>
          </a:xfrm>
          <a:prstGeom prst="rect">
            <a:avLst/>
          </a:prstGeom>
        </p:spPr>
      </p:pic>
      <p:sp>
        <p:nvSpPr>
          <p:cNvPr id="95" name="Объект 6"/>
          <p:cNvSpPr txBox="1">
            <a:spLocks/>
          </p:cNvSpPr>
          <p:nvPr/>
        </p:nvSpPr>
        <p:spPr>
          <a:xfrm>
            <a:off x="2699792" y="3723878"/>
            <a:ext cx="1129015" cy="257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buNone/>
            </a:pPr>
            <a:r>
              <a:rPr lang="en-US" sz="1600" cap="none" dirty="0">
                <a:solidFill>
                  <a:srgbClr val="E74825"/>
                </a:solidFill>
              </a:rPr>
              <a:t>&gt;15</a:t>
            </a:r>
            <a:r>
              <a:rPr lang="ru-RU" sz="1600" cap="none" dirty="0">
                <a:solidFill>
                  <a:srgbClr val="E74825"/>
                </a:solidFill>
              </a:rPr>
              <a:t> минут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3291830"/>
            <a:ext cx="1170953" cy="1080770"/>
          </a:xfrm>
          <a:prstGeom prst="rect">
            <a:avLst/>
          </a:prstGeom>
        </p:spPr>
      </p:pic>
      <p:sp>
        <p:nvSpPr>
          <p:cNvPr id="28" name="Объект 6"/>
          <p:cNvSpPr txBox="1">
            <a:spLocks/>
          </p:cNvSpPr>
          <p:nvPr/>
        </p:nvSpPr>
        <p:spPr>
          <a:xfrm>
            <a:off x="2699792" y="3363838"/>
            <a:ext cx="2304256" cy="3445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b="0" cap="none" dirty="0">
                <a:solidFill>
                  <a:schemeClr val="tx2"/>
                </a:solidFill>
              </a:rPr>
              <a:t>ожидание в очереди</a:t>
            </a:r>
          </a:p>
        </p:txBody>
      </p:sp>
      <p:sp>
        <p:nvSpPr>
          <p:cNvPr id="94" name="Объект 6"/>
          <p:cNvSpPr txBox="1">
            <a:spLocks/>
          </p:cNvSpPr>
          <p:nvPr/>
        </p:nvSpPr>
        <p:spPr>
          <a:xfrm>
            <a:off x="2771800" y="4011910"/>
            <a:ext cx="1728192" cy="2160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200" b="0" i="1" dirty="0">
                <a:solidFill>
                  <a:srgbClr val="561C0E"/>
                </a:solidFill>
              </a:rPr>
              <a:t>&lt; 1% </a:t>
            </a:r>
            <a:r>
              <a:rPr lang="ru-RU" sz="1200" b="0" i="1" cap="none" dirty="0">
                <a:solidFill>
                  <a:srgbClr val="561C0E"/>
                </a:solidFill>
              </a:rPr>
              <a:t>посетителей</a:t>
            </a:r>
          </a:p>
        </p:txBody>
      </p:sp>
      <p:grpSp>
        <p:nvGrpSpPr>
          <p:cNvPr id="26" name="Группа 2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69" name="Овал 68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бъект 6"/>
            <p:cNvSpPr txBox="1">
              <a:spLocks/>
            </p:cNvSpPr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spcBef>
                  <a:spcPts val="0"/>
                </a:spcBef>
                <a:buNone/>
              </a:pPr>
              <a:r>
                <a:rPr lang="ru-RU" sz="1100" cap="none" dirty="0">
                  <a:solidFill>
                    <a:srgbClr val="E74825"/>
                  </a:solidFill>
                </a:rPr>
                <a:t>Онлайн-мониторинг загруженности </a:t>
              </a:r>
              <a:r>
                <a:rPr lang="ru-RU" sz="1100" b="0" cap="none" dirty="0">
                  <a:solidFill>
                    <a:schemeClr val="tx2"/>
                  </a:solidFill>
                </a:rPr>
                <a:t>центров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Возможность оформления услуг </a:t>
              </a:r>
              <a:r>
                <a:rPr lang="ru-RU" sz="1100" b="1" dirty="0">
                  <a:solidFill>
                    <a:srgbClr val="E74825"/>
                  </a:solidFill>
                </a:rPr>
                <a:t>онлайн через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портал </a:t>
              </a:r>
              <a:r>
                <a:rPr lang="en-US" sz="1100" b="1" dirty="0">
                  <a:solidFill>
                    <a:srgbClr val="E74825"/>
                  </a:solidFill>
                </a:rPr>
                <a:t>mos.ru </a:t>
              </a:r>
              <a:r>
                <a:rPr lang="ru-RU" sz="1100" b="1" dirty="0">
                  <a:solidFill>
                    <a:srgbClr val="E74825"/>
                  </a:solidFill>
                </a:rPr>
                <a:t>или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в мобильном приложении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dirty="0">
                  <a:solidFill>
                    <a:schemeClr val="tx2"/>
                  </a:solidFill>
                </a:rPr>
                <a:t>Предварительная</a:t>
              </a:r>
              <a:br>
                <a:rPr lang="ru-RU" sz="1100" dirty="0">
                  <a:solidFill>
                    <a:schemeClr val="tx2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запись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</p:spPr>
          <p:txBody>
            <a:bodyPr vert="horz" wrap="square" lIns="0" tIns="0" rIns="0" bIns="0" rtlCol="0" anchor="t" anchorCtr="0">
              <a:no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ru-RU" sz="1100" b="1" dirty="0">
                  <a:solidFill>
                    <a:srgbClr val="E74825"/>
                  </a:solidFill>
                </a:rPr>
                <a:t>Уведомление </a:t>
              </a:r>
              <a:br>
                <a:rPr lang="ru-RU" sz="1100" b="1" dirty="0">
                  <a:solidFill>
                    <a:srgbClr val="E74825"/>
                  </a:solidFill>
                </a:rPr>
              </a:br>
              <a:r>
                <a:rPr lang="ru-RU" sz="1100" b="1" dirty="0">
                  <a:solidFill>
                    <a:srgbClr val="E74825"/>
                  </a:solidFill>
                </a:rPr>
                <a:t>о готовности</a:t>
              </a:r>
              <a:r>
                <a:rPr lang="en-US" sz="1100" dirty="0">
                  <a:solidFill>
                    <a:schemeClr val="tx2"/>
                  </a:solidFill>
                </a:rPr>
                <a:t/>
              </a:r>
              <a:br>
                <a:rPr lang="en-US" sz="1100" dirty="0">
                  <a:solidFill>
                    <a:schemeClr val="tx2"/>
                  </a:solidFill>
                </a:rPr>
              </a:br>
              <a:r>
                <a:rPr lang="ru-RU" sz="1100" dirty="0">
                  <a:solidFill>
                    <a:schemeClr val="tx2"/>
                  </a:solidFill>
                </a:rPr>
                <a:t>документов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</p:spPr>
        </p:pic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УПРАВЛЕНИЕ ОЧЕРЕДЯМИ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2699792" y="4803735"/>
            <a:ext cx="6192688" cy="11296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5</a:t>
            </a:fld>
            <a:endParaRPr lang="ru-RU" sz="1800" dirty="0">
              <a:solidFill>
                <a:srgbClr val="F8F0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84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946390"/>
              </p:ext>
            </p:extLst>
          </p:nvPr>
        </p:nvGraphicFramePr>
        <p:xfrm>
          <a:off x="702653" y="938071"/>
          <a:ext cx="8477859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25953">
                  <a:extLst>
                    <a:ext uri="{9D8B030D-6E8A-4147-A177-3AD203B41FA5}">
                      <a16:colId xmlns:a16="http://schemas.microsoft.com/office/drawing/2014/main" xmlns="" val="798597299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860210907"/>
                    </a:ext>
                  </a:extLst>
                </a:gridCol>
                <a:gridCol w="2825953">
                  <a:extLst>
                    <a:ext uri="{9D8B030D-6E8A-4147-A177-3AD203B41FA5}">
                      <a16:colId xmlns:a16="http://schemas.microsoft.com/office/drawing/2014/main" xmlns="" val="2549453107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документы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Перемена имени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218943569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налоги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ребёнка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6477052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наследства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Я − автомобилист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2"/>
                          </a:solidFill>
                        </a:rPr>
                        <a:t>семья</a:t>
                      </a:r>
                      <a:endParaRPr lang="ru-RU" sz="1400" b="1" dirty="0"/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14980883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447" y="965496"/>
            <a:ext cx="954890" cy="89583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987574"/>
            <a:ext cx="974110" cy="91318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5" y="3340916"/>
            <a:ext cx="1000837" cy="9382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43" y="1010496"/>
            <a:ext cx="974110" cy="91318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562" y="2139702"/>
            <a:ext cx="974110" cy="91318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8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9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25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283718"/>
            <a:ext cx="907710" cy="85093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3438647"/>
            <a:ext cx="912170" cy="85576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507854"/>
            <a:ext cx="897295" cy="84117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2251840"/>
            <a:ext cx="955750" cy="8959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6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23527" y="800093"/>
            <a:ext cx="8569647" cy="3657020"/>
            <a:chOff x="323527" y="800093"/>
            <a:chExt cx="8569647" cy="3657020"/>
          </a:xfrm>
        </p:grpSpPr>
        <p:sp>
          <p:nvSpPr>
            <p:cNvPr id="106" name="Прямоугольник 105"/>
            <p:cNvSpPr/>
            <p:nvPr/>
          </p:nvSpPr>
          <p:spPr>
            <a:xfrm flipV="1">
              <a:off x="323527" y="3376993"/>
              <a:ext cx="8569647" cy="1080120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flipV="1">
              <a:off x="323528" y="1088125"/>
              <a:ext cx="8568952" cy="1799964"/>
            </a:xfrm>
            <a:prstGeom prst="rect">
              <a:avLst/>
            </a:prstGeom>
            <a:solidFill>
              <a:srgbClr val="F7F7F7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flipV="1">
              <a:off x="2248285" y="948336"/>
              <a:ext cx="6644889" cy="49364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с двумя скругленными противолежащими углами 108"/>
            <p:cNvSpPr/>
            <p:nvPr/>
          </p:nvSpPr>
          <p:spPr>
            <a:xfrm>
              <a:off x="323528" y="800093"/>
              <a:ext cx="1781882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39552" y="872101"/>
              <a:ext cx="1872208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Ключевые услуги</a:t>
              </a:r>
            </a:p>
          </p:txBody>
        </p:sp>
        <p:sp>
          <p:nvSpPr>
            <p:cNvPr id="111" name="Прямоугольник 110"/>
            <p:cNvSpPr/>
            <p:nvPr/>
          </p:nvSpPr>
          <p:spPr>
            <a:xfrm flipV="1">
              <a:off x="2740785" y="3239219"/>
              <a:ext cx="6152389" cy="47347"/>
            </a:xfrm>
            <a:prstGeom prst="rect">
              <a:avLst/>
            </a:prstGeom>
            <a:solidFill>
              <a:srgbClr val="CD965F"/>
            </a:solidFill>
            <a:ln w="28575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с двумя скругленными противолежащими углами 111"/>
            <p:cNvSpPr/>
            <p:nvPr/>
          </p:nvSpPr>
          <p:spPr>
            <a:xfrm>
              <a:off x="323527" y="3088961"/>
              <a:ext cx="2304255" cy="360040"/>
            </a:xfrm>
            <a:prstGeom prst="round2DiagRect">
              <a:avLst/>
            </a:prstGeom>
            <a:solidFill>
              <a:srgbClr val="E74825"/>
            </a:solidFill>
            <a:ln>
              <a:noFill/>
            </a:ln>
            <a:effectLst>
              <a:innerShdw blurRad="114300">
                <a:prstClr val="black">
                  <a:alpha val="2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539552" y="3160969"/>
              <a:ext cx="2160240" cy="21602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r>
                <a:rPr lang="ru-RU" sz="1200" b="1" i="1" dirty="0">
                  <a:solidFill>
                    <a:schemeClr val="bg1"/>
                  </a:solidFill>
                </a:rPr>
                <a:t>Новые услуги в центрах</a:t>
              </a: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259171" y="627534"/>
            <a:ext cx="8633309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251520" y="267494"/>
            <a:ext cx="56886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СТАТИСТИКА </a:t>
            </a:r>
            <a:r>
              <a:rPr lang="ru-RU" sz="1500" b="1" dirty="0" smtClean="0">
                <a:solidFill>
                  <a:srgbClr val="561C0E"/>
                </a:solidFill>
              </a:rPr>
              <a:t>МФЦ РАЙОНА </a:t>
            </a:r>
            <a:r>
              <a:rPr lang="ru-RU" sz="1500" b="1" dirty="0" smtClean="0">
                <a:solidFill>
                  <a:srgbClr val="561C0E"/>
                </a:solidFill>
              </a:rPr>
              <a:t>ЧЕРЕМУШКИ </a:t>
            </a:r>
            <a:r>
              <a:rPr lang="ru-RU" sz="1500" b="1" dirty="0" smtClean="0">
                <a:solidFill>
                  <a:srgbClr val="561C0E"/>
                </a:solidFill>
              </a:rPr>
              <a:t>ЗА </a:t>
            </a:r>
            <a:r>
              <a:rPr lang="ru-RU" sz="1500" b="1" dirty="0">
                <a:solidFill>
                  <a:srgbClr val="561C0E"/>
                </a:solidFill>
              </a:rPr>
              <a:t>2020 год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cxnSp>
        <p:nvCxnSpPr>
          <p:cNvPr id="51" name="Прямая соединительная линия 50"/>
          <p:cNvCxnSpPr/>
          <p:nvPr/>
        </p:nvCxnSpPr>
        <p:spPr>
          <a:xfrm>
            <a:off x="1979712" y="4803998"/>
            <a:ext cx="6912768" cy="11033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539552" y="4659982"/>
            <a:ext cx="25922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Данные за 2020 год </a:t>
            </a:r>
          </a:p>
        </p:txBody>
      </p:sp>
      <p:sp>
        <p:nvSpPr>
          <p:cNvPr id="68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7</a:t>
            </a:fld>
            <a:endParaRPr lang="ru-RU" sz="1800" dirty="0">
              <a:solidFill>
                <a:srgbClr val="F8F0E8"/>
              </a:solidFill>
            </a:endParaRPr>
          </a:p>
        </p:txBody>
      </p:sp>
      <p:sp>
        <p:nvSpPr>
          <p:cNvPr id="55" name="object 18"/>
          <p:cNvSpPr txBox="1"/>
          <p:nvPr/>
        </p:nvSpPr>
        <p:spPr>
          <a:xfrm>
            <a:off x="387380" y="3512024"/>
            <a:ext cx="4257473" cy="11156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Внесение сведений о транспортном средстве инвалида в ФГИС ФРИ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заявлений о признании гражданина банкротом во внесудебном порядке 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bject 18"/>
          <p:cNvSpPr txBox="1"/>
          <p:nvPr/>
        </p:nvSpPr>
        <p:spPr>
          <a:xfrm>
            <a:off x="539551" y="1610830"/>
            <a:ext cx="262564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информации жилищного учета</a:t>
            </a:r>
            <a:endParaRPr sz="1200" spc="-30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521122" y="1240408"/>
            <a:ext cx="2064958" cy="413443"/>
            <a:chOff x="5862393" y="3229521"/>
            <a:chExt cx="2064958" cy="413443"/>
          </a:xfrm>
        </p:grpSpPr>
        <p:sp>
          <p:nvSpPr>
            <p:cNvPr id="58" name="object 9"/>
            <p:cNvSpPr txBox="1"/>
            <p:nvPr/>
          </p:nvSpPr>
          <p:spPr>
            <a:xfrm>
              <a:off x="5862393" y="3229521"/>
              <a:ext cx="890523" cy="368562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2400" b="1" dirty="0" smtClean="0">
                  <a:solidFill>
                    <a:srgbClr val="E74825"/>
                  </a:solidFill>
                </a:rPr>
                <a:t>32,1 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6511386" y="3365965"/>
              <a:ext cx="141596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 smtClean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0" name="object 18"/>
          <p:cNvSpPr txBox="1"/>
          <p:nvPr/>
        </p:nvSpPr>
        <p:spPr>
          <a:xfrm>
            <a:off x="521122" y="2447045"/>
            <a:ext cx="1951184" cy="19236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200" spc="-30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соцкарты</a:t>
            </a: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521122" y="2053652"/>
            <a:ext cx="2066030" cy="417983"/>
            <a:chOff x="5862393" y="3896889"/>
            <a:chExt cx="2066030" cy="417983"/>
          </a:xfrm>
        </p:grpSpPr>
        <p:sp>
          <p:nvSpPr>
            <p:cNvPr id="62" name="object 9"/>
            <p:cNvSpPr txBox="1"/>
            <p:nvPr/>
          </p:nvSpPr>
          <p:spPr>
            <a:xfrm>
              <a:off x="5862393" y="3896889"/>
              <a:ext cx="908953" cy="368562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2400" b="1" dirty="0" smtClean="0">
                  <a:solidFill>
                    <a:srgbClr val="E74825"/>
                  </a:solidFill>
                </a:rPr>
                <a:t>4,5</a:t>
              </a:r>
              <a:endParaRPr sz="2400" b="1" dirty="0">
                <a:solidFill>
                  <a:srgbClr val="E74825"/>
                </a:solidFill>
              </a:endParaRPr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6555740" y="4037873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sz="1200" b="1" dirty="0" smtClean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64" name="object 18"/>
          <p:cNvSpPr txBox="1"/>
          <p:nvPr/>
        </p:nvSpPr>
        <p:spPr>
          <a:xfrm>
            <a:off x="2835392" y="1610830"/>
            <a:ext cx="3461537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регистрационный учет граждан РФ по месту пребывания и по месту жительства в пределах РФ 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2835393" y="1236116"/>
            <a:ext cx="2057630" cy="413297"/>
            <a:chOff x="5862393" y="4422296"/>
            <a:chExt cx="2057630" cy="413297"/>
          </a:xfrm>
        </p:grpSpPr>
        <p:sp>
          <p:nvSpPr>
            <p:cNvPr id="71" name="object 9"/>
            <p:cNvSpPr txBox="1"/>
            <p:nvPr/>
          </p:nvSpPr>
          <p:spPr>
            <a:xfrm>
              <a:off x="5862393" y="4422296"/>
              <a:ext cx="868598" cy="368562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2400" b="1" dirty="0" smtClean="0">
                  <a:solidFill>
                    <a:srgbClr val="E74825"/>
                  </a:solidFill>
                </a:rPr>
                <a:t>6,1</a:t>
              </a:r>
              <a:endParaRPr sz="2400" b="1" dirty="0">
                <a:solidFill>
                  <a:srgbClr val="E74825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6547340" y="4558594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r>
                <a:rPr lang="ru-RU" sz="1200" b="1" dirty="0" smtClean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3" name="object 18"/>
          <p:cNvSpPr txBox="1"/>
          <p:nvPr/>
        </p:nvSpPr>
        <p:spPr>
          <a:xfrm>
            <a:off x="6448475" y="1593960"/>
            <a:ext cx="1951184" cy="371897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Выдача, замена паспортов гражданина РФ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6454071" y="1233985"/>
            <a:ext cx="2121462" cy="419865"/>
            <a:chOff x="5862393" y="3229521"/>
            <a:chExt cx="2121462" cy="419865"/>
          </a:xfrm>
        </p:grpSpPr>
        <p:sp>
          <p:nvSpPr>
            <p:cNvPr id="75" name="object 9"/>
            <p:cNvSpPr txBox="1"/>
            <p:nvPr/>
          </p:nvSpPr>
          <p:spPr>
            <a:xfrm>
              <a:off x="5862393" y="3229521"/>
              <a:ext cx="881226" cy="368562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2400" b="1" dirty="0" smtClean="0">
                  <a:solidFill>
                    <a:srgbClr val="E74825"/>
                  </a:solidFill>
                </a:rPr>
                <a:t>2,5</a:t>
              </a:r>
              <a:endParaRPr sz="2400" b="1" dirty="0">
                <a:solidFill>
                  <a:srgbClr val="E74825"/>
                </a:solidFill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611172" y="3372387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77" name="object 18"/>
          <p:cNvSpPr txBox="1"/>
          <p:nvPr/>
        </p:nvSpPr>
        <p:spPr>
          <a:xfrm>
            <a:off x="2837625" y="2447045"/>
            <a:ext cx="2760944" cy="34624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2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сведений </a:t>
            </a:r>
            <a:b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реестра недвижимости (ЕГРН)</a:t>
            </a:r>
          </a:p>
        </p:txBody>
      </p:sp>
      <p:grpSp>
        <p:nvGrpSpPr>
          <p:cNvPr id="78" name="Группа 77"/>
          <p:cNvGrpSpPr/>
          <p:nvPr/>
        </p:nvGrpSpPr>
        <p:grpSpPr>
          <a:xfrm>
            <a:off x="2835392" y="2053652"/>
            <a:ext cx="2203681" cy="422752"/>
            <a:chOff x="5862393" y="3229521"/>
            <a:chExt cx="2203681" cy="422752"/>
          </a:xfrm>
        </p:grpSpPr>
        <p:sp>
          <p:nvSpPr>
            <p:cNvPr id="79" name="object 9"/>
            <p:cNvSpPr txBox="1"/>
            <p:nvPr/>
          </p:nvSpPr>
          <p:spPr>
            <a:xfrm>
              <a:off x="5862393" y="3229521"/>
              <a:ext cx="920170" cy="368562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2400" b="1" dirty="0" smtClean="0">
                  <a:solidFill>
                    <a:srgbClr val="E74825"/>
                  </a:solidFill>
                </a:rPr>
                <a:t>7,4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6693391" y="3375274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81" name="object 18"/>
          <p:cNvSpPr txBox="1"/>
          <p:nvPr/>
        </p:nvSpPr>
        <p:spPr>
          <a:xfrm>
            <a:off x="6452793" y="2447045"/>
            <a:ext cx="1951184" cy="20518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1300"/>
              </a:lnSpc>
              <a:spcBef>
                <a:spcPts val="300"/>
              </a:spcBef>
            </a:pPr>
            <a:r>
              <a:rPr lang="ru-RU" sz="1200" spc="-30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ЗАГС 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6444760" y="2053652"/>
            <a:ext cx="2118933" cy="420308"/>
            <a:chOff x="5862393" y="3229521"/>
            <a:chExt cx="2118933" cy="420308"/>
          </a:xfrm>
        </p:grpSpPr>
        <p:sp>
          <p:nvSpPr>
            <p:cNvPr id="83" name="object 9"/>
            <p:cNvSpPr txBox="1"/>
            <p:nvPr/>
          </p:nvSpPr>
          <p:spPr>
            <a:xfrm>
              <a:off x="5862393" y="3229521"/>
              <a:ext cx="903860" cy="420308"/>
            </a:xfrm>
            <a:prstGeom prst="rect">
              <a:avLst/>
            </a:prstGeom>
          </p:spPr>
          <p:txBody>
            <a:bodyPr vert="horz" wrap="square" lIns="0" tIns="57785" rIns="0" bIns="0" rtlCol="0">
              <a:spAutoFit/>
            </a:bodyPr>
            <a:lstStyle/>
            <a:p>
              <a:pPr marL="12700" marR="5080">
                <a:lnSpc>
                  <a:spcPct val="84300"/>
                </a:lnSpc>
                <a:spcBef>
                  <a:spcPts val="455"/>
                </a:spcBef>
              </a:pPr>
              <a:r>
                <a:rPr sz="2400" b="1" dirty="0" smtClean="0">
                  <a:solidFill>
                    <a:srgbClr val="E74825"/>
                  </a:solidFill>
                </a:rPr>
                <a:t>&gt;</a:t>
              </a:r>
              <a:r>
                <a:rPr lang="ru-RU" sz="2800" b="1" dirty="0" smtClean="0">
                  <a:solidFill>
                    <a:srgbClr val="E74825"/>
                  </a:solidFill>
                </a:rPr>
                <a:t>4,4</a:t>
              </a:r>
              <a:endParaRPr sz="2800" b="1" dirty="0">
                <a:solidFill>
                  <a:srgbClr val="E74825"/>
                </a:solidFill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6608643" y="3363201"/>
              <a:ext cx="13726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b="1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тыс. 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</a:t>
              </a:r>
              <a:r>
                <a:rPr lang="ru-RU" sz="1200" spc="-1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щ</a:t>
              </a:r>
              <a:r>
                <a:rPr lang="ru-RU" sz="1200" dirty="0">
                  <a:solidFill>
                    <a:srgbClr val="F04C3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ений</a:t>
              </a:r>
              <a:endParaRPr lang="ru-RU" sz="1200" dirty="0">
                <a:solidFill>
                  <a:srgbClr val="F04C30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4889187" y="3512024"/>
            <a:ext cx="410361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трудовой деятельности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граждан об отнесении </a:t>
            </a:r>
            <a:b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категории граждан </a:t>
            </a:r>
            <a:r>
              <a:rPr lang="ru-RU" sz="1200" spc="-5" dirty="0" err="1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предпенсионного</a:t>
            </a:r>
            <a:r>
              <a:rPr lang="ru-RU" sz="1200" spc="-5" dirty="0">
                <a:solidFill>
                  <a:srgbClr val="561C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возраста</a:t>
            </a:r>
          </a:p>
          <a:p>
            <a:pPr marL="360000" marR="5080" indent="-171450">
              <a:spcBef>
                <a:spcPts val="600"/>
              </a:spcBef>
              <a:buClr>
                <a:srgbClr val="F04C30"/>
              </a:buClr>
              <a:buFont typeface="Arial" panose="020B0604020202020204" pitchFamily="34" charset="0"/>
              <a:buChar char="•"/>
            </a:pPr>
            <a:endParaRPr lang="ru-RU" sz="1200" spc="-5" dirty="0">
              <a:solidFill>
                <a:srgbClr val="561C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710195"/>
            <a:ext cx="1368152" cy="1368152"/>
          </a:xfrm>
          <a:prstGeom prst="rect">
            <a:avLst/>
          </a:prstGeom>
        </p:spPr>
      </p:pic>
      <p:grpSp>
        <p:nvGrpSpPr>
          <p:cNvPr id="75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76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 anchorCtr="0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99" y="2839258"/>
            <a:ext cx="1190036" cy="1194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975598"/>
            <a:ext cx="1342852" cy="845997"/>
          </a:xfrm>
          <a:prstGeom prst="rect">
            <a:avLst/>
          </a:prstGeom>
        </p:spPr>
      </p:pic>
      <p:sp>
        <p:nvSpPr>
          <p:cNvPr id="19" name="Объект 6"/>
          <p:cNvSpPr txBox="1">
            <a:spLocks/>
          </p:cNvSpPr>
          <p:nvPr/>
        </p:nvSpPr>
        <p:spPr>
          <a:xfrm>
            <a:off x="4499992" y="3939058"/>
            <a:ext cx="4332889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Замена и выдача российских национальных водительских удостоверений и международных водительских удостоверений </a:t>
            </a:r>
            <a:br>
              <a:rPr lang="ru-RU" sz="1050" cap="none" dirty="0">
                <a:solidFill>
                  <a:srgbClr val="623B2A"/>
                </a:solidFill>
              </a:rPr>
            </a:br>
            <a:r>
              <a:rPr lang="ru-RU" sz="1050" b="0" cap="none" dirty="0">
                <a:solidFill>
                  <a:srgbClr val="623B2A"/>
                </a:solidFill>
              </a:rPr>
              <a:t>(в том числе в день обращения во флагманских офисах)</a:t>
            </a:r>
          </a:p>
        </p:txBody>
      </p:sp>
      <p:sp>
        <p:nvSpPr>
          <p:cNvPr id="24" name="Объект 6"/>
          <p:cNvSpPr txBox="1">
            <a:spLocks/>
          </p:cNvSpPr>
          <p:nvPr/>
        </p:nvSpPr>
        <p:spPr>
          <a:xfrm>
            <a:off x="475199" y="3938623"/>
            <a:ext cx="3088690" cy="37417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50" cap="none" dirty="0">
                <a:solidFill>
                  <a:srgbClr val="623B2A"/>
                </a:solidFill>
              </a:rPr>
              <a:t>Регистрация автомототранспортных средств и прицепов к ним </a:t>
            </a:r>
            <a:r>
              <a:rPr lang="ru-RU" sz="1050" b="0" cap="none" dirty="0">
                <a:solidFill>
                  <a:srgbClr val="623B2A"/>
                </a:solidFill>
              </a:rPr>
              <a:t>(во флагманских офисах)</a:t>
            </a:r>
          </a:p>
        </p:txBody>
      </p:sp>
      <p:sp>
        <p:nvSpPr>
          <p:cNvPr id="25" name="Объект 6"/>
          <p:cNvSpPr txBox="1">
            <a:spLocks/>
          </p:cNvSpPr>
          <p:nvPr/>
        </p:nvSpPr>
        <p:spPr>
          <a:xfrm>
            <a:off x="4499992" y="1980827"/>
            <a:ext cx="4032015" cy="42688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рождения, рождения с установлением отцовства и регистрация смерти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865015"/>
            <a:ext cx="731720" cy="1024408"/>
          </a:xfrm>
          <a:prstGeom prst="rect">
            <a:avLst/>
          </a:prstGeom>
        </p:spPr>
      </p:pic>
      <p:sp>
        <p:nvSpPr>
          <p:cNvPr id="26" name="Объект 6"/>
          <p:cNvSpPr txBox="1">
            <a:spLocks/>
          </p:cNvSpPr>
          <p:nvPr/>
        </p:nvSpPr>
        <p:spPr>
          <a:xfrm>
            <a:off x="475199" y="1934331"/>
            <a:ext cx="3304713" cy="51987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Регистрация прав на объекты недвижимости </a:t>
            </a:r>
            <a:endParaRPr lang="en-US" sz="1050" cap="none" dirty="0">
              <a:solidFill>
                <a:srgbClr val="623B2A"/>
              </a:solidFill>
            </a:endParaRPr>
          </a:p>
          <a:p>
            <a:pPr marL="0" lvl="0" indent="0" defTabSz="914400">
              <a:spcBef>
                <a:spcPts val="0"/>
              </a:spcBef>
              <a:buNone/>
              <a:defRPr/>
            </a:pPr>
            <a:r>
              <a:rPr lang="ru-RU" sz="1050" cap="none" dirty="0">
                <a:solidFill>
                  <a:srgbClr val="623B2A"/>
                </a:solidFill>
              </a:rPr>
              <a:t>по России </a:t>
            </a:r>
            <a:r>
              <a:rPr lang="ru-RU" sz="1050" b="0" cap="none" dirty="0">
                <a:solidFill>
                  <a:srgbClr val="623B2A"/>
                </a:solidFill>
              </a:rPr>
              <a:t>(во Дворце госуслуг)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2699792" y="4803998"/>
            <a:ext cx="6192688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4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ВАЖНЫЕ УСЛУГИ</a:t>
            </a: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26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 flipH="1" flipV="1">
            <a:off x="297521" y="915566"/>
            <a:ext cx="8595654" cy="558576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бъект 6"/>
          <p:cNvSpPr txBox="1">
            <a:spLocks/>
          </p:cNvSpPr>
          <p:nvPr/>
        </p:nvSpPr>
        <p:spPr>
          <a:xfrm>
            <a:off x="6372199" y="298458"/>
            <a:ext cx="2448273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b="0" cap="none" dirty="0">
              <a:solidFill>
                <a:schemeClr val="tx2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763688" y="4803998"/>
            <a:ext cx="7128792" cy="0"/>
          </a:xfrm>
          <a:prstGeom prst="line">
            <a:avLst/>
          </a:prstGeom>
          <a:ln w="12700"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Важные услуги</a:t>
            </a:r>
          </a:p>
        </p:txBody>
      </p:sp>
      <p:sp>
        <p:nvSpPr>
          <p:cNvPr id="22" name="Заголовок 13"/>
          <p:cNvSpPr txBox="1">
            <a:spLocks/>
          </p:cNvSpPr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pPr/>
              <a:t>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1520" y="267494"/>
            <a:ext cx="7704856" cy="315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50" b="1" spc="-50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1759246"/>
            <a:ext cx="4791010" cy="2540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В связи с угрозой распространения </a:t>
            </a:r>
            <a:r>
              <a:rPr lang="en-US" sz="1000" b="1" dirty="0"/>
              <a:t>COVID</a:t>
            </a:r>
            <a:r>
              <a:rPr lang="ru-RU" sz="1000" b="1" dirty="0"/>
              <a:t>-19 в 2020 году </a:t>
            </a:r>
            <a:br>
              <a:rPr lang="ru-RU" sz="1000" b="1" dirty="0"/>
            </a:br>
            <a:r>
              <a:rPr lang="ru-RU" sz="1000" b="1" dirty="0"/>
              <a:t>были приняты меры по снижению необходимости личного обращения граждан в центры </a:t>
            </a:r>
            <a:r>
              <a:rPr lang="ru-RU" sz="1000" b="1" dirty="0" err="1"/>
              <a:t>госуслуг</a:t>
            </a:r>
            <a:r>
              <a:rPr lang="ru-RU" sz="1000" b="1" dirty="0"/>
              <a:t>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апреля 2020 по 1 апреля 2021 субсидия предоставляется </a:t>
            </a:r>
            <a:br>
              <a:rPr lang="ru-RU" sz="1000" dirty="0"/>
            </a:br>
            <a:r>
              <a:rPr lang="ru-RU" sz="1000" dirty="0"/>
              <a:t>на новый 6-ти месячный срок в том же размере в </a:t>
            </a:r>
            <a:r>
              <a:rPr lang="ru-RU" sz="1000" dirty="0" err="1"/>
              <a:t>беззаявительном</a:t>
            </a:r>
            <a:r>
              <a:rPr lang="ru-RU" sz="1000" dirty="0"/>
              <a:t> порядке, с последующим перерасчетом;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перенесена дата плановой поверки ИПУ, фактически наступившей </a:t>
            </a:r>
            <a:br>
              <a:rPr lang="ru-RU" sz="1000" dirty="0"/>
            </a:br>
            <a:r>
              <a:rPr lang="ru-RU" sz="1000" dirty="0"/>
              <a:t>в период с 06.04.2020 по 31.12.2020 включительно, на единую дату — 01.01.2021;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 период с 1 марта 2020 по 1 марта 2021 в автоматическом режиме продлены меры социальной поддержки на оплату за жилищно-коммунальные услуги лицам, признанным инвалидами путем автоматического продления ранее установленной группы инвалидности.</a:t>
            </a:r>
          </a:p>
        </p:txBody>
      </p:sp>
      <p:sp>
        <p:nvSpPr>
          <p:cNvPr id="28" name="object 26"/>
          <p:cNvSpPr txBox="1"/>
          <p:nvPr/>
        </p:nvSpPr>
        <p:spPr>
          <a:xfrm>
            <a:off x="5076056" y="962425"/>
            <a:ext cx="194421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 algn="r">
              <a:lnSpc>
                <a:spcPts val="2754"/>
              </a:lnSpc>
            </a:pPr>
            <a:r>
              <a:rPr lang="ru-RU" sz="3200" b="1" baseline="-8258" dirty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en-US" sz="32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ru-RU" sz="32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39,8</a:t>
            </a:r>
            <a:r>
              <a:rPr lang="ru-RU" sz="3200" b="1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baseline="-8258" dirty="0" smtClean="0">
                <a:solidFill>
                  <a:srgbClr val="E748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sz="3200" dirty="0">
              <a:solidFill>
                <a:srgbClr val="E748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23"/>
          <p:cNvSpPr txBox="1"/>
          <p:nvPr/>
        </p:nvSpPr>
        <p:spPr>
          <a:xfrm>
            <a:off x="7200292" y="1065607"/>
            <a:ext cx="1548172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65"/>
            <a:r>
              <a:rPr lang="ru-RU" sz="1600" dirty="0"/>
              <a:t>лицевых счетов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0086" y="1065607"/>
            <a:ext cx="4760855" cy="24622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600" dirty="0" smtClean="0"/>
              <a:t>МФЦ района </a:t>
            </a:r>
            <a:r>
              <a:rPr lang="ru-RU" sz="1600" dirty="0" smtClean="0"/>
              <a:t>Черемушки </a:t>
            </a:r>
            <a:r>
              <a:rPr lang="ru-RU" sz="1600" dirty="0" smtClean="0"/>
              <a:t>производит </a:t>
            </a:r>
            <a:r>
              <a:rPr lang="ru-RU" sz="1600" dirty="0"/>
              <a:t>начисления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1822284"/>
            <a:ext cx="3528392" cy="160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00" b="1" dirty="0"/>
              <a:t>Для снижения финансовой нагрузки на жителей города: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 расчет статьи «взнос на капитальный ремонт» за период с 1 апреля 2020 до 30 июня 2020;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отменено начисление пени на задолженность </a:t>
            </a:r>
            <a:br>
              <a:rPr lang="ru-RU" sz="1000" dirty="0"/>
            </a:br>
            <a:r>
              <a:rPr lang="ru-RU" sz="1000" dirty="0"/>
              <a:t>за потребленные жилищно-коммунальные услуги </a:t>
            </a:r>
            <a:br>
              <a:rPr lang="ru-RU" sz="1000" dirty="0"/>
            </a:br>
            <a:r>
              <a:rPr lang="ru-RU" sz="1000" dirty="0"/>
              <a:t>и взносов на капитальный ремонт с апреля 2020 </a:t>
            </a:r>
            <a:br>
              <a:rPr lang="ru-RU" sz="1000" dirty="0"/>
            </a:br>
            <a:r>
              <a:rPr lang="ru-RU" sz="1000" dirty="0"/>
              <a:t>до 1 января 2021.</a:t>
            </a:r>
          </a:p>
        </p:txBody>
      </p:sp>
    </p:spTree>
    <p:extLst>
      <p:ext uri="{BB962C8B-B14F-4D97-AF65-F5344CB8AC3E}">
        <p14:creationId xmlns:p14="http://schemas.microsoft.com/office/powerpoint/2010/main" val="32933575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кст + пиктограмма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 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Шмуцтиту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rmAutofit/>
      </a:bodyPr>
      <a:lstStyle>
        <a:defPPr>
          <a:defRPr sz="1400" b="1" i="0" cap="all" dirty="0" smtClean="0">
            <a:solidFill>
              <a:schemeClr val="accent1"/>
            </a:solidFill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31474</TotalTime>
  <Words>1057</Words>
  <Application>Microsoft Office PowerPoint</Application>
  <PresentationFormat>Экран (16:9)</PresentationFormat>
  <Paragraphs>306</Paragraphs>
  <Slides>21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Тема_16x9</vt:lpstr>
      <vt:lpstr>Текст + пиктограмма</vt:lpstr>
      <vt:lpstr>2 Шмуцтитульный слайд</vt:lpstr>
      <vt:lpstr>Шмуцтитульный слайд</vt:lpstr>
      <vt:lpstr>Титульный, заключительный 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Company>KGU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Video</dc:creator>
  <cp:lastModifiedBy>Екатерина Максимова</cp:lastModifiedBy>
  <cp:revision>1223</cp:revision>
  <cp:lastPrinted>2018-10-04T11:28:26Z</cp:lastPrinted>
  <dcterms:created xsi:type="dcterms:W3CDTF">2013-12-20T10:21:15Z</dcterms:created>
  <dcterms:modified xsi:type="dcterms:W3CDTF">2021-03-15T11:22:52Z</dcterms:modified>
</cp:coreProperties>
</file>